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300" r:id="rId3"/>
    <p:sldId id="279" r:id="rId4"/>
    <p:sldId id="280" r:id="rId5"/>
    <p:sldId id="281" r:id="rId6"/>
    <p:sldId id="282" r:id="rId7"/>
    <p:sldId id="293" r:id="rId8"/>
    <p:sldId id="283" r:id="rId9"/>
    <p:sldId id="285" r:id="rId10"/>
    <p:sldId id="286" r:id="rId11"/>
    <p:sldId id="294" r:id="rId12"/>
    <p:sldId id="287" r:id="rId13"/>
    <p:sldId id="288" r:id="rId14"/>
    <p:sldId id="289" r:id="rId15"/>
    <p:sldId id="290" r:id="rId16"/>
    <p:sldId id="301" r:id="rId17"/>
    <p:sldId id="296" r:id="rId18"/>
    <p:sldId id="297" r:id="rId19"/>
    <p:sldId id="29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4383-19F7-4C09-9BA8-4C70D9DD6852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30E5-918F-4715-B2D5-EC52D5FF4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73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4383-19F7-4C09-9BA8-4C70D9DD6852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30E5-918F-4715-B2D5-EC52D5FF4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83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4383-19F7-4C09-9BA8-4C70D9DD6852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30E5-918F-4715-B2D5-EC52D5FF465D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7825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4383-19F7-4C09-9BA8-4C70D9DD6852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30E5-918F-4715-B2D5-EC52D5FF4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97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4383-19F7-4C09-9BA8-4C70D9DD6852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30E5-918F-4715-B2D5-EC52D5FF465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3209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4383-19F7-4C09-9BA8-4C70D9DD6852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30E5-918F-4715-B2D5-EC52D5FF4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3342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4383-19F7-4C09-9BA8-4C70D9DD6852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30E5-918F-4715-B2D5-EC52D5FF4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388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4383-19F7-4C09-9BA8-4C70D9DD6852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30E5-918F-4715-B2D5-EC52D5FF4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3226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4">
            <a:extLst/>
          </p:cNvPr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0589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4">
            <a:extLst/>
          </p:cNvPr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0729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4">
            <a:extLst/>
          </p:cNvPr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654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4383-19F7-4C09-9BA8-4C70D9DD6852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30E5-918F-4715-B2D5-EC52D5FF4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4419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257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4383-19F7-4C09-9BA8-4C70D9DD6852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30E5-918F-4715-B2D5-EC52D5FF4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64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4383-19F7-4C09-9BA8-4C70D9DD6852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30E5-918F-4715-B2D5-EC52D5FF4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56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4383-19F7-4C09-9BA8-4C70D9DD6852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30E5-918F-4715-B2D5-EC52D5FF4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7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4383-19F7-4C09-9BA8-4C70D9DD6852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30E5-918F-4715-B2D5-EC52D5FF4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811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4383-19F7-4C09-9BA8-4C70D9DD6852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30E5-918F-4715-B2D5-EC52D5FF4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433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4383-19F7-4C09-9BA8-4C70D9DD6852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30E5-918F-4715-B2D5-EC52D5FF4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336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4383-19F7-4C09-9BA8-4C70D9DD6852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630E5-918F-4715-B2D5-EC52D5FF4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704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E4383-19F7-4C09-9BA8-4C70D9DD6852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69630E5-918F-4715-B2D5-EC52D5FF4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64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  <p:sldLayoutId id="2147483708" r:id="rId18"/>
    <p:sldLayoutId id="2147483709" r:id="rId19"/>
    <p:sldLayoutId id="2147483710" r:id="rId20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Letter-join Plus 36" panose="02000505000000020003" pitchFamily="50" charset="0"/>
              </a:rPr>
              <a:t>Maths </a:t>
            </a:r>
            <a:r>
              <a:rPr lang="en-GB" smtClean="0">
                <a:latin typeface="Letter-join Plus 36" panose="02000505000000020003" pitchFamily="50" charset="0"/>
              </a:rPr>
              <a:t>Lesson </a:t>
            </a:r>
            <a:r>
              <a:rPr lang="en-GB" smtClean="0">
                <a:latin typeface="Letter-join Plus 36" panose="02000505000000020003" pitchFamily="50" charset="0"/>
              </a:rPr>
              <a:t>12 </a:t>
            </a:r>
            <a:endParaRPr lang="en-GB" dirty="0">
              <a:latin typeface="Letter-join Plus 36" panose="02000505000000020003" pitchFamily="50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Children will need a mirror each.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68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Answer A">
            <a:extLst/>
          </p:cNvPr>
          <p:cNvSpPr/>
          <p:nvPr/>
        </p:nvSpPr>
        <p:spPr>
          <a:xfrm>
            <a:off x="7221539" y="2995613"/>
            <a:ext cx="2168525" cy="646112"/>
          </a:xfrm>
          <a:prstGeom prst="roundRect">
            <a:avLst>
              <a:gd name="adj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1" name="Answer B">
            <a:extLst/>
          </p:cNvPr>
          <p:cNvSpPr/>
          <p:nvPr/>
        </p:nvSpPr>
        <p:spPr>
          <a:xfrm>
            <a:off x="7221539" y="3859213"/>
            <a:ext cx="2168525" cy="646112"/>
          </a:xfrm>
          <a:prstGeom prst="roundRect">
            <a:avLst>
              <a:gd name="adj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9" name="Answer C">
            <a:extLst/>
          </p:cNvPr>
          <p:cNvSpPr/>
          <p:nvPr/>
        </p:nvSpPr>
        <p:spPr>
          <a:xfrm>
            <a:off x="7221539" y="4740276"/>
            <a:ext cx="2168525" cy="646113"/>
          </a:xfrm>
          <a:prstGeom prst="roundRect">
            <a:avLst>
              <a:gd name="adj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9" name="Correct Answer Box">
            <a:extLst/>
          </p:cNvPr>
          <p:cNvSpPr/>
          <p:nvPr/>
        </p:nvSpPr>
        <p:spPr>
          <a:xfrm>
            <a:off x="7221539" y="3859213"/>
            <a:ext cx="2168525" cy="646112"/>
          </a:xfrm>
          <a:prstGeom prst="roundRect">
            <a:avLst>
              <a:gd name="adj" fmla="val 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0" name="Try Again.txt"/>
          <p:cNvSpPr txBox="1">
            <a:spLocks noChangeArrowheads="1"/>
          </p:cNvSpPr>
          <p:nvPr/>
        </p:nvSpPr>
        <p:spPr bwMode="auto">
          <a:xfrm>
            <a:off x="7078663" y="5586413"/>
            <a:ext cx="2495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1"/>
                </a:solidFill>
              </a:rPr>
              <a:t>Try again!</a:t>
            </a:r>
          </a:p>
        </p:txBody>
      </p:sp>
      <p:sp>
        <p:nvSpPr>
          <p:cNvPr id="32" name="Correct.txt"/>
          <p:cNvSpPr txBox="1">
            <a:spLocks noChangeArrowheads="1"/>
          </p:cNvSpPr>
          <p:nvPr/>
        </p:nvSpPr>
        <p:spPr bwMode="auto">
          <a:xfrm>
            <a:off x="7085013" y="5597525"/>
            <a:ext cx="2495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1"/>
                </a:solidFill>
              </a:rPr>
              <a:t>Correct!</a:t>
            </a:r>
          </a:p>
        </p:txBody>
      </p:sp>
      <p:sp>
        <p:nvSpPr>
          <p:cNvPr id="15" name="TextBox 14">
            <a:extLst/>
          </p:cNvPr>
          <p:cNvSpPr txBox="1"/>
          <p:nvPr/>
        </p:nvSpPr>
        <p:spPr>
          <a:xfrm>
            <a:off x="6735764" y="1776413"/>
            <a:ext cx="3140075" cy="1016000"/>
          </a:xfrm>
          <a:prstGeom prst="rect">
            <a:avLst/>
          </a:prstGeom>
          <a:solidFill>
            <a:schemeClr val="accent2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dirty="0">
                <a:solidFill>
                  <a:schemeClr val="bg1"/>
                </a:solidFill>
              </a:rPr>
              <a:t>How many fewer girls in year 6 have a cat than a dog?</a:t>
            </a:r>
          </a:p>
        </p:txBody>
      </p:sp>
      <p:graphicFrame>
        <p:nvGraphicFramePr>
          <p:cNvPr id="13323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8293379"/>
              </p:ext>
            </p:extLst>
          </p:nvPr>
        </p:nvGraphicFramePr>
        <p:xfrm>
          <a:off x="378823" y="313509"/>
          <a:ext cx="6136277" cy="5866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Chart" r:id="rId3" imgW="4328535" imgH="4706520" progId="Excel.Chart.8">
                  <p:embed/>
                </p:oleObj>
              </mc:Choice>
              <mc:Fallback>
                <p:oleObj name="Chart" r:id="rId3" imgW="4328535" imgH="4706520" progId="Excel.Chart.8">
                  <p:embed/>
                  <p:pic>
                    <p:nvPicPr>
                      <p:cNvPr id="13323" name="Chart 1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823" y="313509"/>
                        <a:ext cx="6136277" cy="58666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624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 nodeType="clickPar">
                      <p:stCondLst>
                        <p:cond delay="0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1" grpId="0" animBg="1"/>
      <p:bldP spid="19" grpId="0" animBg="1"/>
      <p:bldP spid="19" grpId="1" animBg="1"/>
      <p:bldP spid="29" grpId="0" animBg="1"/>
      <p:bldP spid="30" grpId="0"/>
      <p:bldP spid="30" grpId="1"/>
      <p:bldP spid="30" grpId="2"/>
      <p:bldP spid="30" grpId="3"/>
      <p:bldP spid="32" grpId="0"/>
      <p:bldP spid="3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7862" y="-123641"/>
            <a:ext cx="9902674" cy="1142465"/>
          </a:xfrm>
        </p:spPr>
        <p:txBody>
          <a:bodyPr/>
          <a:lstStyle/>
          <a:p>
            <a:pPr algn="ctr"/>
            <a:r>
              <a:rPr lang="en-GB" sz="4800" dirty="0" smtClean="0">
                <a:latin typeface="Letter-join Plus 36" panose="02000505000000020003" pitchFamily="50" charset="0"/>
              </a:rPr>
              <a:t>What is wrong with this bar chart?</a:t>
            </a:r>
            <a:endParaRPr lang="hu-HU" sz="4800" dirty="0">
              <a:latin typeface="Letter-join Plus 36" panose="02000505000000020003" pitchFamily="50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90" t="15878" r="12283" b="13037"/>
          <a:stretch/>
        </p:blipFill>
        <p:spPr bwMode="auto">
          <a:xfrm>
            <a:off x="2560319" y="1097252"/>
            <a:ext cx="5721533" cy="5504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MARTInkShape-2"/>
          <p:cNvSpPr/>
          <p:nvPr/>
        </p:nvSpPr>
        <p:spPr>
          <a:xfrm>
            <a:off x="6855056" y="2116337"/>
            <a:ext cx="26724" cy="44607"/>
          </a:xfrm>
          <a:custGeom>
            <a:avLst/>
            <a:gdLst/>
            <a:ahLst/>
            <a:cxnLst/>
            <a:rect l="0" t="0" r="0" b="0"/>
            <a:pathLst>
              <a:path w="26724" h="44607">
                <a:moveTo>
                  <a:pt x="8897" y="17859"/>
                </a:moveTo>
                <a:lnTo>
                  <a:pt x="4157" y="17859"/>
                </a:lnTo>
                <a:lnTo>
                  <a:pt x="2760" y="18852"/>
                </a:lnTo>
                <a:lnTo>
                  <a:pt x="1829" y="20505"/>
                </a:lnTo>
                <a:lnTo>
                  <a:pt x="213" y="26954"/>
                </a:lnTo>
                <a:lnTo>
                  <a:pt x="0" y="39109"/>
                </a:lnTo>
                <a:lnTo>
                  <a:pt x="981" y="40955"/>
                </a:lnTo>
                <a:lnTo>
                  <a:pt x="2628" y="42186"/>
                </a:lnTo>
                <a:lnTo>
                  <a:pt x="7659" y="44162"/>
                </a:lnTo>
                <a:lnTo>
                  <a:pt x="16477" y="44606"/>
                </a:lnTo>
                <a:lnTo>
                  <a:pt x="16927" y="43628"/>
                </a:lnTo>
                <a:lnTo>
                  <a:pt x="17427" y="39895"/>
                </a:lnTo>
                <a:lnTo>
                  <a:pt x="20295" y="34929"/>
                </a:lnTo>
                <a:lnTo>
                  <a:pt x="25480" y="28397"/>
                </a:lnTo>
                <a:lnTo>
                  <a:pt x="26504" y="19978"/>
                </a:lnTo>
                <a:lnTo>
                  <a:pt x="26723" y="10580"/>
                </a:lnTo>
                <a:lnTo>
                  <a:pt x="19065" y="1386"/>
                </a:lnTo>
                <a:lnTo>
                  <a:pt x="18652" y="1916"/>
                </a:lnTo>
                <a:lnTo>
                  <a:pt x="17827" y="26776"/>
                </a:lnTo>
                <a:lnTo>
                  <a:pt x="17827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25" name="SMARTInkShape-Group10"/>
          <p:cNvGrpSpPr/>
          <p:nvPr/>
        </p:nvGrpSpPr>
        <p:grpSpPr>
          <a:xfrm>
            <a:off x="7292578" y="2794992"/>
            <a:ext cx="1562696" cy="205384"/>
            <a:chOff x="5768578" y="2794992"/>
            <a:chExt cx="1562696" cy="205384"/>
          </a:xfrm>
        </p:grpSpPr>
        <p:sp>
          <p:nvSpPr>
            <p:cNvPr id="31" name="SMARTInkShape-24"/>
            <p:cNvSpPr/>
            <p:nvPr/>
          </p:nvSpPr>
          <p:spPr>
            <a:xfrm>
              <a:off x="5768578" y="2991445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0"/>
                  </a:moveTo>
                  <a:lnTo>
                    <a:pt x="0" y="8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4" name="SMARTInkShape-25"/>
            <p:cNvSpPr/>
            <p:nvPr/>
          </p:nvSpPr>
          <p:spPr>
            <a:xfrm>
              <a:off x="7331273" y="2794992"/>
              <a:ext cx="1" cy="9541"/>
            </a:xfrm>
            <a:custGeom>
              <a:avLst/>
              <a:gdLst/>
              <a:ahLst/>
              <a:cxnLst/>
              <a:rect l="0" t="0" r="0" b="0"/>
              <a:pathLst>
                <a:path w="1" h="9541">
                  <a:moveTo>
                    <a:pt x="0" y="0"/>
                  </a:moveTo>
                  <a:lnTo>
                    <a:pt x="0" y="95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51" name="SMARTInkShape-48"/>
          <p:cNvSpPr/>
          <p:nvPr/>
        </p:nvSpPr>
        <p:spPr>
          <a:xfrm>
            <a:off x="6980039" y="4047381"/>
            <a:ext cx="26682" cy="54519"/>
          </a:xfrm>
          <a:custGeom>
            <a:avLst/>
            <a:gdLst/>
            <a:ahLst/>
            <a:cxnLst/>
            <a:rect l="0" t="0" r="0" b="0"/>
            <a:pathLst>
              <a:path w="26682" h="54519">
                <a:moveTo>
                  <a:pt x="17859" y="15628"/>
                </a:moveTo>
                <a:lnTo>
                  <a:pt x="17859" y="41359"/>
                </a:lnTo>
                <a:lnTo>
                  <a:pt x="20505" y="49554"/>
                </a:lnTo>
                <a:lnTo>
                  <a:pt x="22600" y="53128"/>
                </a:lnTo>
                <a:lnTo>
                  <a:pt x="23996" y="54518"/>
                </a:lnTo>
                <a:lnTo>
                  <a:pt x="24928" y="54453"/>
                </a:lnTo>
                <a:lnTo>
                  <a:pt x="25548" y="53418"/>
                </a:lnTo>
                <a:lnTo>
                  <a:pt x="26626" y="39260"/>
                </a:lnTo>
                <a:lnTo>
                  <a:pt x="26681" y="34359"/>
                </a:lnTo>
                <a:lnTo>
                  <a:pt x="21449" y="23622"/>
                </a:lnTo>
                <a:lnTo>
                  <a:pt x="12640" y="9067"/>
                </a:lnTo>
                <a:lnTo>
                  <a:pt x="11403" y="5301"/>
                </a:lnTo>
                <a:lnTo>
                  <a:pt x="9586" y="2790"/>
                </a:lnTo>
                <a:lnTo>
                  <a:pt x="4922" y="0"/>
                </a:lnTo>
                <a:lnTo>
                  <a:pt x="3281" y="249"/>
                </a:lnTo>
                <a:lnTo>
                  <a:pt x="2187" y="1406"/>
                </a:lnTo>
                <a:lnTo>
                  <a:pt x="972" y="5339"/>
                </a:lnTo>
                <a:lnTo>
                  <a:pt x="0" y="2455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73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752" y="139261"/>
            <a:ext cx="10960100" cy="994306"/>
          </a:xfrm>
        </p:spPr>
        <p:txBody>
          <a:bodyPr/>
          <a:lstStyle/>
          <a:p>
            <a:r>
              <a:rPr lang="en-GB" dirty="0" smtClean="0">
                <a:latin typeface="Letter-join Plus 36" panose="02000505000000020003" pitchFamily="50" charset="0"/>
              </a:rPr>
              <a:t>Bar Chart v. Histogram</a:t>
            </a:r>
            <a:endParaRPr lang="en-GB" dirty="0">
              <a:latin typeface="Letter-join Plus 36" panose="02000505000000020003" pitchFamily="50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" t="9142" r="793" b="35429"/>
          <a:stretch/>
        </p:blipFill>
        <p:spPr>
          <a:xfrm>
            <a:off x="2364377" y="1251133"/>
            <a:ext cx="9078685" cy="50708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5131" y="1737360"/>
            <a:ext cx="19986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Letter-join Plus 36" panose="02000505000000020003" pitchFamily="50" charset="0"/>
              </a:rPr>
              <a:t>What are the differences? </a:t>
            </a:r>
          </a:p>
          <a:p>
            <a:endParaRPr lang="en-GB" sz="2400" dirty="0">
              <a:latin typeface="Letter-join Plus 36" panose="02000505000000020003" pitchFamily="50" charset="0"/>
            </a:endParaRPr>
          </a:p>
          <a:p>
            <a:r>
              <a:rPr lang="en-GB" sz="2400" dirty="0" smtClean="0">
                <a:latin typeface="Letter-join Plus 36" panose="02000505000000020003" pitchFamily="50" charset="0"/>
              </a:rPr>
              <a:t>What are the similarities?</a:t>
            </a:r>
            <a:endParaRPr lang="en-GB" sz="2400" dirty="0">
              <a:latin typeface="Letter-join Plus 36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07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81" r="2317"/>
          <a:stretch/>
        </p:blipFill>
        <p:spPr>
          <a:xfrm>
            <a:off x="2092235" y="300447"/>
            <a:ext cx="6699068" cy="628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38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" r="1936" b="7619"/>
          <a:stretch/>
        </p:blipFill>
        <p:spPr>
          <a:xfrm>
            <a:off x="2105296" y="182881"/>
            <a:ext cx="7294135" cy="653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69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Letter-join Plus 36" panose="02000505000000020003" pitchFamily="50" charset="0"/>
              </a:rPr>
              <a:t>How to make a bar chart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>
                <a:solidFill>
                  <a:schemeClr val="tx1"/>
                </a:solidFill>
              </a:rPr>
              <a:t/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  <a:latin typeface="Letter-join Plus 36" panose="02000505000000020003" pitchFamily="50" charset="0"/>
              </a:rPr>
              <a:t>1. Create a frequency table.</a:t>
            </a:r>
            <a:endParaRPr lang="en-GB" dirty="0">
              <a:solidFill>
                <a:schemeClr val="tx1"/>
              </a:solidFill>
              <a:latin typeface="Letter-join Plus 36" panose="02000505000000020003" pitchFamily="50" charset="0"/>
            </a:endParaRPr>
          </a:p>
        </p:txBody>
      </p:sp>
      <p:graphicFrame>
        <p:nvGraphicFramePr>
          <p:cNvPr id="3" name="Table 2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123289"/>
              </p:ext>
            </p:extLst>
          </p:nvPr>
        </p:nvGraphicFramePr>
        <p:xfrm>
          <a:off x="2965269" y="2693413"/>
          <a:ext cx="6374674" cy="3642072"/>
        </p:xfrm>
        <a:graphic>
          <a:graphicData uri="http://schemas.openxmlformats.org/drawingml/2006/table">
            <a:tbl>
              <a:tblPr firstRow="1" firstCol="1" bandRow="1"/>
              <a:tblGrid>
                <a:gridCol w="2400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3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7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kern="50" dirty="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Pet</a:t>
                      </a:r>
                      <a:endParaRPr lang="en-GB" sz="1200" kern="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90" marR="68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50" dirty="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Number of Children</a:t>
                      </a:r>
                      <a:endParaRPr lang="en-GB" sz="1200" kern="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90" marR="68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50" dirty="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Cat</a:t>
                      </a:r>
                      <a:endParaRPr lang="en-GB" sz="1200" kern="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90" marR="68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50" dirty="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12</a:t>
                      </a:r>
                      <a:endParaRPr lang="en-GB" sz="1200" kern="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90" marR="68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7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50" dirty="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Dog</a:t>
                      </a:r>
                      <a:endParaRPr lang="en-GB" sz="1200" kern="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90" marR="68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50" dirty="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14</a:t>
                      </a:r>
                      <a:endParaRPr lang="en-GB" sz="1200" kern="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90" marR="68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7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5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Fish</a:t>
                      </a:r>
                      <a:endParaRPr lang="en-GB" sz="1200" kern="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90" marR="68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50" dirty="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7</a:t>
                      </a:r>
                      <a:endParaRPr lang="en-GB" sz="1200" kern="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90" marR="68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7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50" dirty="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Rabbit</a:t>
                      </a:r>
                      <a:endParaRPr lang="en-GB" sz="1200" kern="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90" marR="68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50" dirty="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5</a:t>
                      </a:r>
                      <a:endParaRPr lang="en-GB" sz="1200" kern="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90" marR="68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7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50" dirty="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Other</a:t>
                      </a:r>
                      <a:endParaRPr lang="en-GB" sz="1200" kern="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90" marR="68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50" dirty="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8</a:t>
                      </a:r>
                      <a:endParaRPr lang="en-GB" sz="1200" kern="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90" marR="68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014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Letter-join Plus 36" panose="02000505000000020003" pitchFamily="50" charset="0"/>
              </a:rPr>
              <a:t>How to make a bar chart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>
                <a:solidFill>
                  <a:schemeClr val="tx1"/>
                </a:solidFill>
              </a:rPr>
              <a:t/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  <a:latin typeface="Letter-join Plus 36" panose="02000505000000020003" pitchFamily="50" charset="0"/>
              </a:rPr>
              <a:t>2</a:t>
            </a:r>
            <a:r>
              <a:rPr lang="en-GB" dirty="0" smtClean="0">
                <a:solidFill>
                  <a:schemeClr val="tx1"/>
                </a:solidFill>
                <a:latin typeface="Letter-join Plus 36" panose="02000505000000020003" pitchFamily="50" charset="0"/>
              </a:rPr>
              <a:t> Use the numbers to plan your y ‘axis’</a:t>
            </a:r>
            <a:endParaRPr lang="en-GB" dirty="0">
              <a:solidFill>
                <a:schemeClr val="tx1"/>
              </a:solidFill>
              <a:latin typeface="Letter-join Plus 36" panose="02000505000000020003" pitchFamily="50" charset="0"/>
            </a:endParaRPr>
          </a:p>
        </p:txBody>
      </p:sp>
      <p:graphicFrame>
        <p:nvGraphicFramePr>
          <p:cNvPr id="3" name="Table 2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123289"/>
              </p:ext>
            </p:extLst>
          </p:nvPr>
        </p:nvGraphicFramePr>
        <p:xfrm>
          <a:off x="2965269" y="2693413"/>
          <a:ext cx="6374674" cy="3642072"/>
        </p:xfrm>
        <a:graphic>
          <a:graphicData uri="http://schemas.openxmlformats.org/drawingml/2006/table">
            <a:tbl>
              <a:tblPr firstRow="1" firstCol="1" bandRow="1"/>
              <a:tblGrid>
                <a:gridCol w="2400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3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7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kern="50" dirty="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Pet</a:t>
                      </a:r>
                      <a:endParaRPr lang="en-GB" sz="1200" kern="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90" marR="68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50" dirty="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Number of Children</a:t>
                      </a:r>
                      <a:endParaRPr lang="en-GB" sz="1200" kern="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90" marR="68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50" dirty="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Cat</a:t>
                      </a:r>
                      <a:endParaRPr lang="en-GB" sz="1200" kern="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90" marR="68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50" dirty="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12</a:t>
                      </a:r>
                      <a:endParaRPr lang="en-GB" sz="1200" kern="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90" marR="68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7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50" dirty="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Dog</a:t>
                      </a:r>
                      <a:endParaRPr lang="en-GB" sz="1200" kern="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90" marR="68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50" dirty="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14</a:t>
                      </a:r>
                      <a:endParaRPr lang="en-GB" sz="1200" kern="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90" marR="68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7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5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Fish</a:t>
                      </a:r>
                      <a:endParaRPr lang="en-GB" sz="1200" kern="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90" marR="68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50" dirty="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7</a:t>
                      </a:r>
                      <a:endParaRPr lang="en-GB" sz="1200" kern="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90" marR="68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7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50" dirty="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Rabbit</a:t>
                      </a:r>
                      <a:endParaRPr lang="en-GB" sz="1200" kern="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90" marR="68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50" dirty="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5</a:t>
                      </a:r>
                      <a:endParaRPr lang="en-GB" sz="1200" kern="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90" marR="68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7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50" dirty="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Other</a:t>
                      </a:r>
                      <a:endParaRPr lang="en-GB" sz="1200" kern="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90" marR="68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50" dirty="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8</a:t>
                      </a:r>
                      <a:endParaRPr lang="en-GB" sz="1200" kern="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90" marR="68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H="1">
            <a:off x="7823200" y="1770743"/>
            <a:ext cx="1074057" cy="7112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0782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2"/>
          <p:cNvSpPr>
            <a:spLocks noGrp="1"/>
          </p:cNvSpPr>
          <p:nvPr>
            <p:ph idx="1"/>
          </p:nvPr>
        </p:nvSpPr>
        <p:spPr>
          <a:xfrm>
            <a:off x="691395" y="1052736"/>
            <a:ext cx="4964821" cy="53054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>
                <a:latin typeface="Letter-join Plus 36" panose="02000505000000020003" pitchFamily="50" charset="0"/>
              </a:rPr>
              <a:t>3. Label your axes 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hu-HU" dirty="0"/>
          </a:p>
        </p:txBody>
      </p:sp>
      <p:graphicFrame>
        <p:nvGraphicFramePr>
          <p:cNvPr id="5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413966"/>
              </p:ext>
            </p:extLst>
          </p:nvPr>
        </p:nvGraphicFramePr>
        <p:xfrm>
          <a:off x="5236925" y="486018"/>
          <a:ext cx="6323704" cy="5340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Chart" r:id="rId3" imgW="4029805" imgH="3316511" progId="Excel.Chart.8">
                  <p:embed/>
                </p:oleObj>
              </mc:Choice>
              <mc:Fallback>
                <p:oleObj name="Chart" r:id="rId3" imgW="4029805" imgH="3316511" progId="Excel.Chart.8">
                  <p:embed/>
                  <p:pic>
                    <p:nvPicPr>
                      <p:cNvPr id="6" name="Chart 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6925" y="486018"/>
                        <a:ext cx="6323704" cy="53400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Arrow Connector 3"/>
          <p:cNvCxnSpPr/>
          <p:nvPr/>
        </p:nvCxnSpPr>
        <p:spPr>
          <a:xfrm>
            <a:off x="3331029" y="1815737"/>
            <a:ext cx="2050868" cy="12279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35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2"/>
          <p:cNvSpPr>
            <a:spLocks noGrp="1"/>
          </p:cNvSpPr>
          <p:nvPr>
            <p:ph idx="1"/>
          </p:nvPr>
        </p:nvSpPr>
        <p:spPr>
          <a:xfrm>
            <a:off x="691395" y="1052736"/>
            <a:ext cx="4964821" cy="53054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>
                <a:latin typeface="Letter-join Plus 36" panose="02000505000000020003" pitchFamily="50" charset="0"/>
              </a:rPr>
              <a:t>4. Plot your bars. Read the y axis carefully.</a:t>
            </a:r>
          </a:p>
          <a:p>
            <a:pPr marL="0" indent="0">
              <a:buNone/>
            </a:pPr>
            <a:endParaRPr lang="en-GB" sz="3600" dirty="0">
              <a:latin typeface="Letter-join Plus 36" panose="02000505000000020003" pitchFamily="50" charset="0"/>
            </a:endParaRPr>
          </a:p>
          <a:p>
            <a:pPr marL="0" indent="0">
              <a:buNone/>
            </a:pPr>
            <a:endParaRPr lang="en-GB" sz="3600" dirty="0" smtClean="0">
              <a:latin typeface="Letter-join Plus 36" panose="02000505000000020003" pitchFamily="50" charset="0"/>
            </a:endParaRPr>
          </a:p>
          <a:p>
            <a:pPr marL="0" indent="0">
              <a:buNone/>
            </a:pPr>
            <a:r>
              <a:rPr lang="en-GB" sz="3600" dirty="0" smtClean="0">
                <a:latin typeface="Letter-join Plus 36" panose="02000505000000020003" pitchFamily="50" charset="0"/>
              </a:rPr>
              <a:t>Did you leave gaps? 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hu-HU" dirty="0"/>
          </a:p>
        </p:txBody>
      </p:sp>
      <p:pic>
        <p:nvPicPr>
          <p:cNvPr id="13" name="Kép 12"/>
          <p:cNvPicPr/>
          <p:nvPr/>
        </p:nvPicPr>
        <p:blipFill>
          <a:blip r:embed="rId2"/>
          <a:stretch>
            <a:fillRect/>
          </a:stretch>
        </p:blipFill>
        <p:spPr>
          <a:xfrm>
            <a:off x="6092269" y="412657"/>
            <a:ext cx="5248275" cy="5305425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>
            <a:off x="3409406" y="1894114"/>
            <a:ext cx="4820194" cy="1149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218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u="sng" dirty="0" smtClean="0">
                <a:solidFill>
                  <a:srgbClr val="002060"/>
                </a:solidFill>
                <a:latin typeface="Letter-join Plus 36" panose="02000505000000020003" pitchFamily="50" charset="0"/>
              </a:rPr>
              <a:t>L.O. Bar Charts</a:t>
            </a:r>
            <a:endParaRPr lang="en-GB" sz="6000" u="sng" dirty="0">
              <a:solidFill>
                <a:srgbClr val="002060"/>
              </a:solidFill>
              <a:latin typeface="Letter-join Plus 36" panose="020005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076" y="1930400"/>
            <a:ext cx="9603135" cy="3880773"/>
          </a:xfrm>
        </p:spPr>
        <p:txBody>
          <a:bodyPr>
            <a:noAutofit/>
          </a:bodyPr>
          <a:lstStyle/>
          <a:p>
            <a:r>
              <a:rPr lang="en-GB" sz="4000" dirty="0" smtClean="0">
                <a:solidFill>
                  <a:srgbClr val="C00000"/>
                </a:solidFill>
                <a:latin typeface="Letter-join Plus 36" panose="02000505000000020003" pitchFamily="50" charset="0"/>
              </a:rPr>
              <a:t>I can create a bar chart with support. </a:t>
            </a:r>
          </a:p>
          <a:p>
            <a:r>
              <a:rPr lang="en-GB" sz="4000" dirty="0" smtClean="0">
                <a:solidFill>
                  <a:schemeClr val="bg1">
                    <a:lumMod val="50000"/>
                  </a:schemeClr>
                </a:solidFill>
                <a:latin typeface="Letter-join Plus 36" panose="02000505000000020003" pitchFamily="50" charset="0"/>
              </a:rPr>
              <a:t>I can independently create an accurate bar chart.</a:t>
            </a:r>
          </a:p>
          <a:p>
            <a:r>
              <a:rPr lang="en-GB" sz="4000" dirty="0" smtClean="0">
                <a:solidFill>
                  <a:srgbClr val="FFC000"/>
                </a:solidFill>
                <a:latin typeface="Letter-join Plus 36" panose="02000505000000020003" pitchFamily="50" charset="0"/>
              </a:rPr>
              <a:t>I can create a bar chart with sub categories.</a:t>
            </a:r>
          </a:p>
          <a:p>
            <a:r>
              <a:rPr lang="en-GB" sz="4000" dirty="0" smtClean="0">
                <a:solidFill>
                  <a:srgbClr val="FFC000"/>
                </a:solidFill>
                <a:latin typeface="Letter-join Plus 36" panose="02000505000000020003" pitchFamily="50" charset="0"/>
              </a:rPr>
              <a:t>I can reason and problem solve with bar charts.</a:t>
            </a:r>
          </a:p>
        </p:txBody>
      </p:sp>
    </p:spTree>
    <p:extLst>
      <p:ext uri="{BB962C8B-B14F-4D97-AF65-F5344CB8AC3E}">
        <p14:creationId xmlns:p14="http://schemas.microsoft.com/office/powerpoint/2010/main" val="188132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029"/>
            <a:ext cx="8596668" cy="1320800"/>
          </a:xfrm>
        </p:spPr>
        <p:txBody>
          <a:bodyPr>
            <a:normAutofit/>
          </a:bodyPr>
          <a:lstStyle/>
          <a:p>
            <a:r>
              <a:rPr lang="en-GB" sz="6000" u="sng" dirty="0" smtClean="0">
                <a:solidFill>
                  <a:srgbClr val="002060"/>
                </a:solidFill>
                <a:latin typeface="Letter-join Plus 36" panose="02000505000000020003" pitchFamily="50" charset="0"/>
              </a:rPr>
              <a:t>L.O. Bar Charts</a:t>
            </a:r>
            <a:endParaRPr lang="en-GB" sz="6000" u="sng" dirty="0">
              <a:solidFill>
                <a:srgbClr val="002060"/>
              </a:solidFill>
              <a:latin typeface="Letter-join Plus 36" panose="020005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4057"/>
            <a:ext cx="9603135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dirty="0" smtClean="0">
                <a:solidFill>
                  <a:srgbClr val="FFC000"/>
                </a:solidFill>
                <a:latin typeface="Letter-join Plus 36" panose="02000505000000020003" pitchFamily="50" charset="0"/>
              </a:rPr>
              <a:t>Problem of the day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7976" t="21587" r="50833" b="17460"/>
          <a:stretch/>
        </p:blipFill>
        <p:spPr>
          <a:xfrm>
            <a:off x="5468838" y="-18448"/>
            <a:ext cx="6255659" cy="687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9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u="sng" dirty="0" smtClean="0">
                <a:solidFill>
                  <a:srgbClr val="002060"/>
                </a:solidFill>
                <a:latin typeface="Letter-join Plus 36" panose="02000505000000020003" pitchFamily="50" charset="0"/>
              </a:rPr>
              <a:t>L.O. Bar Charts</a:t>
            </a:r>
            <a:endParaRPr lang="en-GB" sz="6000" u="sng" dirty="0">
              <a:solidFill>
                <a:srgbClr val="002060"/>
              </a:solidFill>
              <a:latin typeface="Letter-join Plus 36" panose="020005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076" y="1930400"/>
            <a:ext cx="9603135" cy="3880773"/>
          </a:xfrm>
        </p:spPr>
        <p:txBody>
          <a:bodyPr>
            <a:noAutofit/>
          </a:bodyPr>
          <a:lstStyle/>
          <a:p>
            <a:r>
              <a:rPr lang="en-GB" sz="4000" dirty="0" smtClean="0">
                <a:solidFill>
                  <a:srgbClr val="C00000"/>
                </a:solidFill>
                <a:latin typeface="Letter-join Plus 36" panose="02000505000000020003" pitchFamily="50" charset="0"/>
              </a:rPr>
              <a:t>I can create a bar chart with support. </a:t>
            </a:r>
          </a:p>
          <a:p>
            <a:r>
              <a:rPr lang="en-GB" sz="4000" dirty="0" smtClean="0">
                <a:solidFill>
                  <a:schemeClr val="bg1">
                    <a:lumMod val="50000"/>
                  </a:schemeClr>
                </a:solidFill>
                <a:latin typeface="Letter-join Plus 36" panose="02000505000000020003" pitchFamily="50" charset="0"/>
              </a:rPr>
              <a:t>I can independently create an accurate bar chart.</a:t>
            </a:r>
          </a:p>
          <a:p>
            <a:r>
              <a:rPr lang="en-GB" sz="4000" dirty="0" smtClean="0">
                <a:solidFill>
                  <a:srgbClr val="FFC000"/>
                </a:solidFill>
                <a:latin typeface="Letter-join Plus 36" panose="02000505000000020003" pitchFamily="50" charset="0"/>
              </a:rPr>
              <a:t>I can create a bar chart with sub categories.</a:t>
            </a:r>
          </a:p>
          <a:p>
            <a:r>
              <a:rPr lang="en-GB" sz="4000" dirty="0" smtClean="0">
                <a:solidFill>
                  <a:srgbClr val="FFC000"/>
                </a:solidFill>
                <a:latin typeface="Letter-join Plus 36" panose="02000505000000020003" pitchFamily="50" charset="0"/>
              </a:rPr>
              <a:t>I can reason and problem solve with bar charts.</a:t>
            </a:r>
          </a:p>
        </p:txBody>
      </p:sp>
    </p:spTree>
    <p:extLst>
      <p:ext uri="{BB962C8B-B14F-4D97-AF65-F5344CB8AC3E}">
        <p14:creationId xmlns:p14="http://schemas.microsoft.com/office/powerpoint/2010/main" val="288664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Discrete Data</a:t>
            </a:r>
            <a:endParaRPr lang="en-GB" dirty="0"/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429140" y="1270000"/>
            <a:ext cx="4443306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GB" altLang="en-US" sz="2800" dirty="0">
                <a:solidFill>
                  <a:schemeClr val="tx1"/>
                </a:solidFill>
              </a:rPr>
              <a:t>Data that is counted and has no in-between value is called </a:t>
            </a:r>
            <a:r>
              <a:rPr lang="en-GB" altLang="en-US" sz="2800" b="1" dirty="0">
                <a:solidFill>
                  <a:schemeClr val="tx1"/>
                </a:solidFill>
              </a:rPr>
              <a:t>discrete data</a:t>
            </a:r>
            <a:r>
              <a:rPr lang="en-GB" altLang="en-US" sz="2800" dirty="0">
                <a:solidFill>
                  <a:schemeClr val="tx1"/>
                </a:solidFill>
              </a:rPr>
              <a:t>. Discrete data is usually collected in a frequency table and then presented as a bar chart.</a:t>
            </a:r>
          </a:p>
        </p:txBody>
      </p:sp>
      <p:graphicFrame>
        <p:nvGraphicFramePr>
          <p:cNvPr id="5" name="Table 4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518067"/>
              </p:ext>
            </p:extLst>
          </p:nvPr>
        </p:nvGraphicFramePr>
        <p:xfrm>
          <a:off x="5120640" y="159221"/>
          <a:ext cx="5202418" cy="2665050"/>
        </p:xfrm>
        <a:graphic>
          <a:graphicData uri="http://schemas.openxmlformats.org/drawingml/2006/table">
            <a:tbl>
              <a:tblPr firstRow="1" firstCol="1" bandRow="1"/>
              <a:tblGrid>
                <a:gridCol w="1959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3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4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kern="50" dirty="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Pet</a:t>
                      </a:r>
                      <a:endParaRPr lang="en-GB" sz="1200" kern="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90" marR="68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50" dirty="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Number of Children</a:t>
                      </a:r>
                      <a:endParaRPr lang="en-GB" sz="1200" kern="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90" marR="68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50" dirty="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Cat</a:t>
                      </a:r>
                      <a:endParaRPr lang="en-GB" sz="1200" kern="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90" marR="68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50" dirty="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12</a:t>
                      </a:r>
                      <a:endParaRPr lang="en-GB" sz="1200" kern="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90" marR="68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50" dirty="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Dog</a:t>
                      </a:r>
                      <a:endParaRPr lang="en-GB" sz="1200" kern="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90" marR="68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50" dirty="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14</a:t>
                      </a:r>
                      <a:endParaRPr lang="en-GB" sz="1200" kern="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90" marR="68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5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Fish</a:t>
                      </a:r>
                      <a:endParaRPr lang="en-GB" sz="1200" kern="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90" marR="68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50" dirty="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7</a:t>
                      </a:r>
                      <a:endParaRPr lang="en-GB" sz="1200" kern="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90" marR="68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50" dirty="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Rabbit</a:t>
                      </a:r>
                      <a:endParaRPr lang="en-GB" sz="1200" kern="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90" marR="68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50" dirty="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5</a:t>
                      </a:r>
                      <a:endParaRPr lang="en-GB" sz="1200" kern="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90" marR="68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50" dirty="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Other</a:t>
                      </a:r>
                      <a:endParaRPr lang="en-GB" sz="1200" kern="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90" marR="68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50" dirty="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8</a:t>
                      </a:r>
                      <a:endParaRPr lang="en-GB" sz="1200" kern="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90" marR="68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0427053"/>
              </p:ext>
            </p:extLst>
          </p:nvPr>
        </p:nvGraphicFramePr>
        <p:xfrm>
          <a:off x="4975668" y="2824270"/>
          <a:ext cx="4860663" cy="4033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Chart" r:id="rId3" imgW="4029805" imgH="3316511" progId="Excel.Chart.8">
                  <p:embed/>
                </p:oleObj>
              </mc:Choice>
              <mc:Fallback>
                <p:oleObj name="Chart" r:id="rId3" imgW="4029805" imgH="3316511" progId="Excel.Chart.8">
                  <p:embed/>
                  <p:pic>
                    <p:nvPicPr>
                      <p:cNvPr id="10270" name="Chart 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5668" y="2824270"/>
                        <a:ext cx="4860663" cy="40337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4945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5415798"/>
              </p:ext>
            </p:extLst>
          </p:nvPr>
        </p:nvGraphicFramePr>
        <p:xfrm>
          <a:off x="5003074" y="328476"/>
          <a:ext cx="6818812" cy="6294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Chart" r:id="rId3" imgW="4029805" imgH="3316511" progId="Excel.Chart.8">
                  <p:embed/>
                </p:oleObj>
              </mc:Choice>
              <mc:Fallback>
                <p:oleObj name="Chart" r:id="rId3" imgW="4029805" imgH="3316511" progId="Excel.Chart.8">
                  <p:embed/>
                  <p:pic>
                    <p:nvPicPr>
                      <p:cNvPr id="10270" name="Chart 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074" y="328476"/>
                        <a:ext cx="6818812" cy="62943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/>
          </p:cNvPr>
          <p:cNvSpPr/>
          <p:nvPr/>
        </p:nvSpPr>
        <p:spPr>
          <a:xfrm>
            <a:off x="227874" y="477248"/>
            <a:ext cx="4775200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>
                <a:latin typeface="Twinkl" pitchFamily="2" charset="0"/>
              </a:rPr>
              <a:t>A bar chart has a </a:t>
            </a:r>
            <a:r>
              <a:rPr lang="en-GB" sz="2000" b="1" dirty="0">
                <a:latin typeface="Twinkl" pitchFamily="2" charset="0"/>
              </a:rPr>
              <a:t>horizontal</a:t>
            </a:r>
            <a:r>
              <a:rPr lang="en-GB" sz="2000" dirty="0">
                <a:latin typeface="Twinkl" pitchFamily="2" charset="0"/>
              </a:rPr>
              <a:t> axis and a </a:t>
            </a:r>
            <a:r>
              <a:rPr lang="en-GB" sz="2000" b="1" dirty="0">
                <a:latin typeface="Twinkl" pitchFamily="2" charset="0"/>
              </a:rPr>
              <a:t>vertical</a:t>
            </a:r>
            <a:r>
              <a:rPr lang="en-GB" sz="2000" dirty="0">
                <a:latin typeface="Twinkl" pitchFamily="2" charset="0"/>
              </a:rPr>
              <a:t> axis</a:t>
            </a:r>
            <a:r>
              <a:rPr lang="en-GB" sz="1400" dirty="0">
                <a:latin typeface="Twinkl" pitchFamily="2" charset="0"/>
              </a:rPr>
              <a:t>. </a:t>
            </a:r>
          </a:p>
        </p:txBody>
      </p:sp>
      <p:sp>
        <p:nvSpPr>
          <p:cNvPr id="7" name="Rectangle 6">
            <a:extLst/>
          </p:cNvPr>
          <p:cNvSpPr/>
          <p:nvPr/>
        </p:nvSpPr>
        <p:spPr>
          <a:xfrm>
            <a:off x="327252" y="1534115"/>
            <a:ext cx="3705225" cy="253915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 marL="252000" indent="-1800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Twinkl" pitchFamily="2" charset="0"/>
              </a:rPr>
              <a:t>A bar chart must always have a </a:t>
            </a:r>
            <a:r>
              <a:rPr lang="en-GB" b="1" dirty="0">
                <a:latin typeface="Twinkl" pitchFamily="2" charset="0"/>
              </a:rPr>
              <a:t>title </a:t>
            </a:r>
            <a:r>
              <a:rPr lang="en-GB" dirty="0">
                <a:latin typeface="Twinkl" pitchFamily="2" charset="0"/>
              </a:rPr>
              <a:t>explaining what it shows.</a:t>
            </a:r>
          </a:p>
          <a:p>
            <a:pPr marL="252000" indent="-1800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Twinkl" pitchFamily="2" charset="0"/>
              </a:rPr>
              <a:t>Bars must be carefully drawn to show the data.</a:t>
            </a:r>
            <a:r>
              <a:rPr lang="en-GB" dirty="0">
                <a:solidFill>
                  <a:srgbClr val="FF0000"/>
                </a:solidFill>
                <a:latin typeface="Twinkl" pitchFamily="2" charset="0"/>
              </a:rPr>
              <a:t> </a:t>
            </a:r>
          </a:p>
          <a:p>
            <a:pPr marL="252000" indent="-1800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FF0000"/>
                </a:solidFill>
                <a:latin typeface="Twinkl" pitchFamily="2" charset="0"/>
              </a:rPr>
              <a:t>There must be a </a:t>
            </a:r>
            <a:r>
              <a:rPr lang="en-GB" b="1" dirty="0">
                <a:solidFill>
                  <a:srgbClr val="FF0000"/>
                </a:solidFill>
                <a:latin typeface="Twinkl" pitchFamily="2" charset="0"/>
              </a:rPr>
              <a:t>gap</a:t>
            </a:r>
            <a:r>
              <a:rPr lang="en-GB" dirty="0">
                <a:solidFill>
                  <a:srgbClr val="FF0000"/>
                </a:solidFill>
                <a:latin typeface="Twinkl" pitchFamily="2" charset="0"/>
              </a:rPr>
              <a:t> between each bar.</a:t>
            </a:r>
          </a:p>
          <a:p>
            <a:pPr marL="252000" indent="-1800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Twinkl" pitchFamily="2" charset="0"/>
              </a:rPr>
              <a:t>Each bar must be the </a:t>
            </a:r>
            <a:r>
              <a:rPr lang="en-GB" b="1" dirty="0">
                <a:latin typeface="Twinkl" pitchFamily="2" charset="0"/>
              </a:rPr>
              <a:t>same width</a:t>
            </a:r>
            <a:r>
              <a:rPr lang="en-GB" dirty="0">
                <a:latin typeface="Twinkl" pitchFamily="2" charset="0"/>
              </a:rPr>
              <a:t>.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13895" y="4381046"/>
            <a:ext cx="4593681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chemeClr val="tx1"/>
                </a:solidFill>
              </a:rPr>
              <a:t>A </a:t>
            </a:r>
            <a:r>
              <a:rPr lang="en-GB" altLang="en-US" b="1" dirty="0">
                <a:solidFill>
                  <a:schemeClr val="tx1"/>
                </a:solidFill>
              </a:rPr>
              <a:t>number line </a:t>
            </a:r>
            <a:r>
              <a:rPr lang="en-GB" altLang="en-US" dirty="0">
                <a:solidFill>
                  <a:schemeClr val="tx1"/>
                </a:solidFill>
              </a:rPr>
              <a:t>is marked on the </a:t>
            </a:r>
            <a:r>
              <a:rPr lang="en-GB" altLang="en-US" b="1" dirty="0">
                <a:solidFill>
                  <a:schemeClr val="tx1"/>
                </a:solidFill>
              </a:rPr>
              <a:t>vertical</a:t>
            </a:r>
            <a:r>
              <a:rPr lang="en-GB" altLang="en-US" dirty="0">
                <a:solidFill>
                  <a:schemeClr val="tx1"/>
                </a:solidFill>
              </a:rPr>
              <a:t> axis. The scale of this number line is chosen based on the data range.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chemeClr val="tx1"/>
                </a:solidFill>
              </a:rPr>
              <a:t>The </a:t>
            </a:r>
            <a:r>
              <a:rPr lang="en-GB" altLang="en-US" b="1" dirty="0">
                <a:solidFill>
                  <a:schemeClr val="tx1"/>
                </a:solidFill>
              </a:rPr>
              <a:t>data categories </a:t>
            </a:r>
            <a:r>
              <a:rPr lang="en-GB" altLang="en-US" dirty="0">
                <a:solidFill>
                  <a:schemeClr val="tx1"/>
                </a:solidFill>
              </a:rPr>
              <a:t>are organised on the </a:t>
            </a:r>
            <a:r>
              <a:rPr lang="en-GB" altLang="en-US" b="1" dirty="0">
                <a:solidFill>
                  <a:schemeClr val="tx1"/>
                </a:solidFill>
              </a:rPr>
              <a:t>horizontal</a:t>
            </a:r>
            <a:r>
              <a:rPr lang="en-GB" altLang="en-US" dirty="0">
                <a:solidFill>
                  <a:schemeClr val="tx1"/>
                </a:solidFill>
              </a:rPr>
              <a:t> axis.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chemeClr val="tx1"/>
                </a:solidFill>
              </a:rPr>
              <a:t>Each axis must have a </a:t>
            </a:r>
            <a:r>
              <a:rPr lang="en-GB" altLang="en-US" b="1" dirty="0">
                <a:solidFill>
                  <a:schemeClr val="tx1"/>
                </a:solidFill>
              </a:rPr>
              <a:t>label </a:t>
            </a:r>
            <a:r>
              <a:rPr lang="en-GB" altLang="en-US" dirty="0">
                <a:solidFill>
                  <a:schemeClr val="tx1"/>
                </a:solidFill>
              </a:rPr>
              <a:t>explaining what it shows.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605349" y="4193177"/>
            <a:ext cx="2207622" cy="187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827417" y="6257109"/>
            <a:ext cx="43368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9998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082" y="1667692"/>
            <a:ext cx="3685660" cy="13208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How many more children have a dog than a rabbit?</a:t>
            </a:r>
            <a:endParaRPr lang="en-GB" dirty="0"/>
          </a:p>
        </p:txBody>
      </p:sp>
      <p:graphicFrame>
        <p:nvGraphicFramePr>
          <p:cNvPr id="4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6949253"/>
              </p:ext>
            </p:extLst>
          </p:nvPr>
        </p:nvGraphicFramePr>
        <p:xfrm>
          <a:off x="5003074" y="328476"/>
          <a:ext cx="6818812" cy="6294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Chart" r:id="rId3" imgW="4029805" imgH="3316511" progId="Excel.Chart.8">
                  <p:embed/>
                </p:oleObj>
              </mc:Choice>
              <mc:Fallback>
                <p:oleObj name="Chart" r:id="rId3" imgW="4029805" imgH="3316511" progId="Excel.Chart.8">
                  <p:embed/>
                  <p:pic>
                    <p:nvPicPr>
                      <p:cNvPr id="5" name="Chart 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074" y="328476"/>
                        <a:ext cx="6818812" cy="62943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8853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784600" y="2252663"/>
          <a:ext cx="5003802" cy="3714750"/>
        </p:xfrm>
        <a:graphic>
          <a:graphicData uri="http://schemas.openxmlformats.org/drawingml/2006/table">
            <a:tbl>
              <a:tblPr/>
              <a:tblGrid>
                <a:gridCol w="398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33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6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8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44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60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87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90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7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7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8E8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7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8E8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7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4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8E8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7BD3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7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4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8E8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7BD3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7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4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8E8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7BD3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7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4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8E8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7BD3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7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4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8E8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7BD3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7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marL="91434" marR="9143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4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509964" y="2155826"/>
          <a:ext cx="363537" cy="4086225"/>
        </p:xfrm>
        <a:graphic>
          <a:graphicData uri="http://schemas.openxmlformats.org/drawingml/2006/table">
            <a:tbl>
              <a:tblPr/>
              <a:tblGrid>
                <a:gridCol w="363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inkl" pitchFamily="2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inkl" pitchFamily="2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inkl" pitchFamily="2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inkl" pitchFamily="2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inkl" pitchFamily="2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x-non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inkl" pitchFamily="2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inkl" pitchFamily="2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32276" y="5961064"/>
          <a:ext cx="4830765" cy="371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6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6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61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GB" sz="1600" dirty="0"/>
                        <a:t>Red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Blue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Green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Yellow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Pink</a:t>
                      </a:r>
                    </a:p>
                  </a:txBody>
                  <a:tcPr marT="45798" marB="457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550" name="TextBox 4"/>
          <p:cNvSpPr txBox="1">
            <a:spLocks noChangeArrowheads="1"/>
          </p:cNvSpPr>
          <p:nvPr/>
        </p:nvSpPr>
        <p:spPr bwMode="auto">
          <a:xfrm>
            <a:off x="132942" y="452664"/>
            <a:ext cx="7848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chemeClr val="tx1"/>
                </a:solidFill>
              </a:rPr>
              <a:t>Here is the same bar chart with the scale counting up in 2s.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chemeClr val="tx1"/>
                </a:solidFill>
              </a:rPr>
              <a:t>If there is an odd number, we have the bar stopping halfway between the numbers</a:t>
            </a:r>
            <a:r>
              <a:rPr lang="en-GB" alt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0322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10"/>
          <p:cNvSpPr>
            <a:spLocks noChangeArrowheads="1"/>
          </p:cNvSpPr>
          <p:nvPr/>
        </p:nvSpPr>
        <p:spPr bwMode="auto">
          <a:xfrm>
            <a:off x="6236109" y="1351280"/>
            <a:ext cx="467677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600" dirty="0">
                <a:solidFill>
                  <a:schemeClr val="tx1"/>
                </a:solidFill>
              </a:rPr>
              <a:t>We can draw a grouped bar chart to show this data. In this bar chart, each category has more than one bar. A key is used to identify the subcategories of the data.</a:t>
            </a:r>
          </a:p>
        </p:txBody>
      </p:sp>
      <p:sp>
        <p:nvSpPr>
          <p:cNvPr id="11269" name="Rectangle 11"/>
          <p:cNvSpPr>
            <a:spLocks noChangeArrowheads="1"/>
          </p:cNvSpPr>
          <p:nvPr/>
        </p:nvSpPr>
        <p:spPr bwMode="auto">
          <a:xfrm>
            <a:off x="-43656" y="167324"/>
            <a:ext cx="77993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800" b="1" dirty="0">
                <a:solidFill>
                  <a:schemeClr val="tx1"/>
                </a:solidFill>
              </a:rPr>
              <a:t>Discrete data in each category can also be represented in subcategories:</a:t>
            </a:r>
          </a:p>
        </p:txBody>
      </p:sp>
      <p:graphicFrame>
        <p:nvGraphicFramePr>
          <p:cNvPr id="13" name="Table 12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913351"/>
              </p:ext>
            </p:extLst>
          </p:nvPr>
        </p:nvGraphicFramePr>
        <p:xfrm>
          <a:off x="544423" y="1351280"/>
          <a:ext cx="3674880" cy="3325222"/>
        </p:xfrm>
        <a:graphic>
          <a:graphicData uri="http://schemas.openxmlformats.org/drawingml/2006/table">
            <a:tbl>
              <a:tblPr firstRow="1" firstCol="1" bandRow="1"/>
              <a:tblGrid>
                <a:gridCol w="857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1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5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25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kern="50" dirty="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Pet</a:t>
                      </a:r>
                      <a:endParaRPr lang="en-GB" sz="1400" kern="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Number of Boys</a:t>
                      </a:r>
                      <a:endParaRPr lang="en-GB" sz="1400" kern="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Liberation Sans"/>
                        </a:rPr>
                        <a:t>Number of Girls</a:t>
                      </a: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50" dirty="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Cat</a:t>
                      </a:r>
                      <a:endParaRPr lang="en-GB" sz="1400" kern="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5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7</a:t>
                      </a:r>
                      <a:endParaRPr lang="en-GB" sz="1400" kern="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50">
                          <a:effectLst/>
                          <a:latin typeface="+mn-lt"/>
                          <a:ea typeface="Calibri" panose="020F0502020204030204" pitchFamily="34" charset="0"/>
                          <a:cs typeface="Liberation Sans"/>
                        </a:rPr>
                        <a:t>5</a:t>
                      </a: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50" dirty="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Dog</a:t>
                      </a:r>
                      <a:endParaRPr lang="en-GB" sz="1400" kern="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50" dirty="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6</a:t>
                      </a:r>
                      <a:endParaRPr lang="en-GB" sz="1400" kern="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50">
                          <a:effectLst/>
                          <a:latin typeface="+mn-lt"/>
                          <a:ea typeface="Calibri" panose="020F0502020204030204" pitchFamily="34" charset="0"/>
                          <a:cs typeface="Liberation Sans"/>
                        </a:rPr>
                        <a:t>8</a:t>
                      </a: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5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Fish</a:t>
                      </a:r>
                      <a:endParaRPr lang="en-GB" sz="1400" kern="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50" dirty="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3</a:t>
                      </a:r>
                      <a:endParaRPr lang="en-GB" sz="1400" kern="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50" dirty="0">
                          <a:effectLst/>
                          <a:latin typeface="+mn-lt"/>
                          <a:ea typeface="Calibri" panose="020F0502020204030204" pitchFamily="34" charset="0"/>
                          <a:cs typeface="Liberation Sans"/>
                        </a:rPr>
                        <a:t>4</a:t>
                      </a: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5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Rabbit</a:t>
                      </a:r>
                      <a:endParaRPr lang="en-GB" sz="1400" kern="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50" dirty="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1</a:t>
                      </a:r>
                      <a:endParaRPr lang="en-GB" sz="1400" kern="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50" dirty="0">
                          <a:effectLst/>
                          <a:latin typeface="+mn-lt"/>
                          <a:ea typeface="Calibri" panose="020F0502020204030204" pitchFamily="34" charset="0"/>
                          <a:cs typeface="Liberation Sans"/>
                        </a:rPr>
                        <a:t>4</a:t>
                      </a: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2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5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Other</a:t>
                      </a:r>
                      <a:endParaRPr lang="en-GB" sz="1400" kern="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50" dirty="0">
                          <a:effectLst/>
                          <a:latin typeface="Twinkl" pitchFamily="50" charset="0"/>
                          <a:ea typeface="Calibri" panose="020F0502020204030204" pitchFamily="34" charset="0"/>
                          <a:cs typeface="Liberation Sans"/>
                        </a:rPr>
                        <a:t>2</a:t>
                      </a:r>
                      <a:endParaRPr lang="en-GB" sz="1400" kern="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Liberation Sans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50" dirty="0">
                          <a:effectLst/>
                          <a:latin typeface="+mn-lt"/>
                          <a:ea typeface="Calibri" panose="020F0502020204030204" pitchFamily="34" charset="0"/>
                          <a:cs typeface="Liberation Sans"/>
                        </a:rPr>
                        <a:t>6</a:t>
                      </a: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300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9572479"/>
              </p:ext>
            </p:extLst>
          </p:nvPr>
        </p:nvGraphicFramePr>
        <p:xfrm>
          <a:off x="4748396" y="2429191"/>
          <a:ext cx="6315844" cy="4262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Chart" r:id="rId3" imgW="4505334" imgH="3066554" progId="Excel.Chart.8">
                  <p:embed/>
                </p:oleObj>
              </mc:Choice>
              <mc:Fallback>
                <p:oleObj name="Chart" r:id="rId3" imgW="4505334" imgH="3066554" progId="Excel.Chart.8">
                  <p:embed/>
                  <p:pic>
                    <p:nvPicPr>
                      <p:cNvPr id="11300" name="Chart 1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8396" y="2429191"/>
                        <a:ext cx="6315844" cy="42621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301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187" y="4889501"/>
            <a:ext cx="1520825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02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897" y="5615896"/>
            <a:ext cx="965200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291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Answer A">
            <a:extLst/>
          </p:cNvPr>
          <p:cNvSpPr/>
          <p:nvPr/>
        </p:nvSpPr>
        <p:spPr>
          <a:xfrm>
            <a:off x="7221539" y="2995613"/>
            <a:ext cx="2168525" cy="646112"/>
          </a:xfrm>
          <a:prstGeom prst="roundRect">
            <a:avLst>
              <a:gd name="adj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1" name="Answer B">
            <a:extLst/>
          </p:cNvPr>
          <p:cNvSpPr/>
          <p:nvPr/>
        </p:nvSpPr>
        <p:spPr>
          <a:xfrm>
            <a:off x="7221539" y="3859213"/>
            <a:ext cx="2168525" cy="646112"/>
          </a:xfrm>
          <a:prstGeom prst="roundRect">
            <a:avLst>
              <a:gd name="adj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9" name="Answer C">
            <a:extLst/>
          </p:cNvPr>
          <p:cNvSpPr/>
          <p:nvPr/>
        </p:nvSpPr>
        <p:spPr>
          <a:xfrm>
            <a:off x="7221539" y="4740276"/>
            <a:ext cx="2168525" cy="646113"/>
          </a:xfrm>
          <a:prstGeom prst="roundRect">
            <a:avLst>
              <a:gd name="adj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29" name="Correct Answer Box">
            <a:extLst/>
          </p:cNvPr>
          <p:cNvSpPr/>
          <p:nvPr/>
        </p:nvSpPr>
        <p:spPr>
          <a:xfrm>
            <a:off x="7221539" y="4751388"/>
            <a:ext cx="2168525" cy="646112"/>
          </a:xfrm>
          <a:prstGeom prst="roundRect">
            <a:avLst>
              <a:gd name="adj" fmla="val 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30" name="Try Again.txt"/>
          <p:cNvSpPr txBox="1">
            <a:spLocks noChangeArrowheads="1"/>
          </p:cNvSpPr>
          <p:nvPr/>
        </p:nvSpPr>
        <p:spPr bwMode="auto">
          <a:xfrm>
            <a:off x="7078663" y="5586413"/>
            <a:ext cx="2495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1"/>
                </a:solidFill>
              </a:rPr>
              <a:t>Try again!</a:t>
            </a:r>
          </a:p>
        </p:txBody>
      </p:sp>
      <p:sp>
        <p:nvSpPr>
          <p:cNvPr id="32" name="Correct.txt"/>
          <p:cNvSpPr txBox="1">
            <a:spLocks noChangeArrowheads="1"/>
          </p:cNvSpPr>
          <p:nvPr/>
        </p:nvSpPr>
        <p:spPr bwMode="auto">
          <a:xfrm>
            <a:off x="7085013" y="5597525"/>
            <a:ext cx="2495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50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1"/>
                </a:solidFill>
              </a:rPr>
              <a:t>Correct!</a:t>
            </a:r>
          </a:p>
        </p:txBody>
      </p:sp>
      <p:sp>
        <p:nvSpPr>
          <p:cNvPr id="15" name="TextBox 14">
            <a:extLst/>
          </p:cNvPr>
          <p:cNvSpPr txBox="1"/>
          <p:nvPr/>
        </p:nvSpPr>
        <p:spPr>
          <a:xfrm>
            <a:off x="6735764" y="1914526"/>
            <a:ext cx="3140075" cy="708025"/>
          </a:xfrm>
          <a:prstGeom prst="rect">
            <a:avLst/>
          </a:prstGeom>
          <a:solidFill>
            <a:schemeClr val="accent2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dirty="0">
                <a:solidFill>
                  <a:schemeClr val="bg1"/>
                </a:solidFill>
              </a:rPr>
              <a:t>How many boys in year 6 have a fish or rabbit?</a:t>
            </a:r>
          </a:p>
        </p:txBody>
      </p:sp>
      <p:graphicFrame>
        <p:nvGraphicFramePr>
          <p:cNvPr id="12299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4999096"/>
              </p:ext>
            </p:extLst>
          </p:nvPr>
        </p:nvGraphicFramePr>
        <p:xfrm>
          <a:off x="365760" y="248194"/>
          <a:ext cx="6149340" cy="5931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Chart" r:id="rId3" imgW="4328535" imgH="4706520" progId="Excel.Chart.8">
                  <p:embed/>
                </p:oleObj>
              </mc:Choice>
              <mc:Fallback>
                <p:oleObj name="Chart" r:id="rId3" imgW="4328535" imgH="4706520" progId="Excel.Chart.8">
                  <p:embed/>
                  <p:pic>
                    <p:nvPicPr>
                      <p:cNvPr id="12299" name="Chart 1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" y="248194"/>
                        <a:ext cx="6149340" cy="59319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1547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1" grpId="0" animBg="1"/>
      <p:bldP spid="21" grpId="1" animBg="1"/>
      <p:bldP spid="19" grpId="0" animBg="1"/>
      <p:bldP spid="29" grpId="0" animBg="1"/>
      <p:bldP spid="30" grpId="0"/>
      <p:bldP spid="30" grpId="1"/>
      <p:bldP spid="30" grpId="2"/>
      <p:bldP spid="30" grpId="3"/>
      <p:bldP spid="32" grpId="0"/>
      <p:bldP spid="32" grpId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1698</TotalTime>
  <Words>499</Words>
  <Application>Microsoft Office PowerPoint</Application>
  <PresentationFormat>Widescreen</PresentationFormat>
  <Paragraphs>120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Arial</vt:lpstr>
      <vt:lpstr>Calibri</vt:lpstr>
      <vt:lpstr>Letter-join Plus 36</vt:lpstr>
      <vt:lpstr>Liberation Sans</vt:lpstr>
      <vt:lpstr>Sassoon Infant Rg</vt:lpstr>
      <vt:lpstr>Trebuchet MS</vt:lpstr>
      <vt:lpstr>Twinkl</vt:lpstr>
      <vt:lpstr>Twinkl SemiBold</vt:lpstr>
      <vt:lpstr>Wingdings 3</vt:lpstr>
      <vt:lpstr>Facet</vt:lpstr>
      <vt:lpstr>Chart</vt:lpstr>
      <vt:lpstr>Maths Lesson 12 </vt:lpstr>
      <vt:lpstr>L.O. Bar Charts</vt:lpstr>
      <vt:lpstr>L.O. Bar Charts</vt:lpstr>
      <vt:lpstr>Discrete Data</vt:lpstr>
      <vt:lpstr>PowerPoint Presentation</vt:lpstr>
      <vt:lpstr>How many more children have a dog than a rabbit?</vt:lpstr>
      <vt:lpstr>PowerPoint Presentation</vt:lpstr>
      <vt:lpstr>PowerPoint Presentation</vt:lpstr>
      <vt:lpstr>PowerPoint Presentation</vt:lpstr>
      <vt:lpstr>PowerPoint Presentation</vt:lpstr>
      <vt:lpstr>What is wrong with this bar chart?</vt:lpstr>
      <vt:lpstr>Bar Chart v. Histogram</vt:lpstr>
      <vt:lpstr>PowerPoint Presentation</vt:lpstr>
      <vt:lpstr>PowerPoint Presentation</vt:lpstr>
      <vt:lpstr>How to make a bar chart  1. Create a frequency table.</vt:lpstr>
      <vt:lpstr>How to make a bar chart  2 Use the numbers to plan your y ‘axis’</vt:lpstr>
      <vt:lpstr>PowerPoint Presentation</vt:lpstr>
      <vt:lpstr>PowerPoint Presentation</vt:lpstr>
      <vt:lpstr>L.O. Bar Charts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Lesson 2</dc:title>
  <dc:creator>Office 2016</dc:creator>
  <cp:lastModifiedBy>Office 2016</cp:lastModifiedBy>
  <cp:revision>33</cp:revision>
  <dcterms:created xsi:type="dcterms:W3CDTF">2020-06-08T08:53:14Z</dcterms:created>
  <dcterms:modified xsi:type="dcterms:W3CDTF">2020-06-25T09:44:09Z</dcterms:modified>
</cp:coreProperties>
</file>