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9" r:id="rId3"/>
    <p:sldId id="280" r:id="rId4"/>
    <p:sldId id="293" r:id="rId5"/>
    <p:sldId id="297" r:id="rId6"/>
    <p:sldId id="298" r:id="rId7"/>
    <p:sldId id="281" r:id="rId8"/>
    <p:sldId id="285" r:id="rId9"/>
    <p:sldId id="286" r:id="rId10"/>
    <p:sldId id="284" r:id="rId11"/>
    <p:sldId id="282" r:id="rId12"/>
    <p:sldId id="283" r:id="rId13"/>
    <p:sldId id="294" r:id="rId14"/>
    <p:sldId id="287" r:id="rId15"/>
    <p:sldId id="296" r:id="rId16"/>
    <p:sldId id="291" r:id="rId17"/>
    <p:sldId id="292" r:id="rId18"/>
    <p:sldId id="288" r:id="rId19"/>
    <p:sldId id="299" r:id="rId20"/>
    <p:sldId id="289" r:id="rId21"/>
    <p:sldId id="290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82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209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3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38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2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4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4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6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1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3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3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0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4383-19F7-4C09-9BA8-4C70D9DD6852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9630E5-918F-4715-B2D5-EC52D5FF4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gharpedia.com/wp-content/uploads/2018/08/0102030003-04-Radial-Symmetry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url=http%3A%2F%2Fweldingsource.awsmarketing.org%2Fwelding-wonder-epcots-spaceship-earth%2F&amp;psig=AOvVaw0SuCYoK48koiTA1S6mUOVS&amp;ust=1591869033847000&amp;source=images&amp;cd=vfe&amp;ved=0CAIQjRxqFwoTCKDKoqf89ukCFQAAAAAdAAAAABA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Maths Lesson </a:t>
            </a:r>
            <a:r>
              <a:rPr lang="en-GB" dirty="0">
                <a:latin typeface="Letter-join Plus 36" panose="02000505000000020003" pitchFamily="50" charset="0"/>
              </a:rPr>
              <a:t>4</a:t>
            </a:r>
            <a:r>
              <a:rPr lang="en-GB" dirty="0" smtClean="0">
                <a:latin typeface="Letter-join Plus 36" panose="02000505000000020003" pitchFamily="50" charset="0"/>
              </a:rPr>
              <a:t> 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Gold will need plain paper. All will need a mirror 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6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Radial Symmetry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31459" y="278354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1" name="Picture 7" descr="https://gharpedia.com/wp-content/uploads/2018/08/0102030003-04-Radial-Symmet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02" y="825127"/>
            <a:ext cx="46958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1694" y="1444812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Letter-join Plus 36" panose="02000505000000020003" pitchFamily="50" charset="0"/>
              </a:rPr>
              <a:t>Has a </a:t>
            </a:r>
            <a:r>
              <a:rPr lang="en-GB" sz="3600" b="1" dirty="0" smtClean="0">
                <a:latin typeface="Letter-join Plus 36" panose="02000505000000020003" pitchFamily="50" charset="0"/>
              </a:rPr>
              <a:t>centre </a:t>
            </a:r>
            <a:r>
              <a:rPr lang="en-GB" sz="3600" b="1" dirty="0">
                <a:latin typeface="Letter-join Plus 36" panose="02000505000000020003" pitchFamily="50" charset="0"/>
              </a:rPr>
              <a:t>and a repetitive or continuous surrounding context</a:t>
            </a:r>
            <a:r>
              <a:rPr lang="en-GB" sz="3600" dirty="0">
                <a:latin typeface="Letter-join Plus 36" panose="02000505000000020003" pitchFamily="50" charset="0"/>
              </a:rPr>
              <a:t>. </a:t>
            </a:r>
            <a:endParaRPr lang="en-GB" sz="3600" dirty="0" smtClean="0">
              <a:latin typeface="Letter-join Plus 36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Letter-join Plus 36" panose="02000505000000020003" pitchFamily="50" charset="0"/>
              </a:rPr>
              <a:t>Often seen in </a:t>
            </a:r>
            <a:r>
              <a:rPr lang="en-GB" sz="3600" b="1" dirty="0" smtClean="0">
                <a:latin typeface="Letter-join Plus 36" panose="02000505000000020003" pitchFamily="50" charset="0"/>
              </a:rPr>
              <a:t>stadiums</a:t>
            </a:r>
            <a:r>
              <a:rPr lang="en-GB" sz="3600" dirty="0" smtClean="0">
                <a:latin typeface="Letter-join Plus 36" panose="02000505000000020003" pitchFamily="50" charset="0"/>
              </a:rPr>
              <a:t> or theatres.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Letter-join Plus 36" panose="02000505000000020003" pitchFamily="50" charset="0"/>
              </a:rPr>
              <a:t>The </a:t>
            </a:r>
            <a:r>
              <a:rPr lang="en-GB" sz="3600" dirty="0">
                <a:latin typeface="Letter-join Plus 36" panose="02000505000000020003" pitchFamily="50" charset="0"/>
              </a:rPr>
              <a:t>radial structures simply </a:t>
            </a:r>
            <a:r>
              <a:rPr lang="en-GB" sz="3600" b="1" dirty="0">
                <a:latin typeface="Letter-join Plus 36" panose="02000505000000020003" pitchFamily="50" charset="0"/>
              </a:rPr>
              <a:t>place emphasis on the central area of a structure or place. </a:t>
            </a:r>
            <a:endParaRPr lang="en-GB" sz="3600" b="1" dirty="0" smtClean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905" y="4594430"/>
            <a:ext cx="84223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Letter-join Plus 36" panose="02000505000000020003" pitchFamily="50" charset="0"/>
              </a:rPr>
              <a:t>This is </a:t>
            </a:r>
            <a:r>
              <a:rPr lang="en-GB" sz="3200" dirty="0">
                <a:latin typeface="Letter-join Plus 36" panose="02000505000000020003" pitchFamily="50" charset="0"/>
              </a:rPr>
              <a:t>The </a:t>
            </a:r>
            <a:r>
              <a:rPr lang="en-GB" sz="3200" dirty="0" err="1">
                <a:latin typeface="Letter-join Plus 36" panose="02000505000000020003" pitchFamily="50" charset="0"/>
              </a:rPr>
              <a:t>Bahai</a:t>
            </a:r>
            <a:r>
              <a:rPr lang="en-GB" sz="3200" dirty="0">
                <a:latin typeface="Letter-join Plus 36" panose="02000505000000020003" pitchFamily="50" charset="0"/>
              </a:rPr>
              <a:t> House of Worship (Lotus Temple) in Delhi, planned in radial symmetry to create a large central void which is used as worship</a:t>
            </a:r>
            <a:r>
              <a:rPr lang="en-GB" sz="3200" dirty="0" smtClean="0"/>
              <a:t>. 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21" y="162485"/>
            <a:ext cx="5004920" cy="40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5935" y="5311152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Letter-join Plus 36" panose="02000505000000020003" pitchFamily="50" charset="0"/>
              </a:rPr>
              <a:t>An </a:t>
            </a:r>
            <a:r>
              <a:rPr lang="en-GB" sz="3600" dirty="0">
                <a:latin typeface="Letter-join Plus 36" panose="02000505000000020003" pitchFamily="50" charset="0"/>
              </a:rPr>
              <a:t>example of </a:t>
            </a:r>
            <a:r>
              <a:rPr lang="en-GB" sz="3600" dirty="0">
                <a:solidFill>
                  <a:srgbClr val="FF0000"/>
                </a:solidFill>
                <a:latin typeface="Letter-join Plus 36" panose="02000505000000020003" pitchFamily="50" charset="0"/>
              </a:rPr>
              <a:t>radial symmetry </a:t>
            </a:r>
            <a:r>
              <a:rPr lang="en-GB" sz="3600" dirty="0">
                <a:latin typeface="Letter-join Plus 36" panose="02000505000000020003" pitchFamily="50" charset="0"/>
              </a:rPr>
              <a:t>is Rose window of Notre Dame Cathedral, </a:t>
            </a:r>
            <a:r>
              <a:rPr lang="en-GB" sz="3600" dirty="0" smtClean="0">
                <a:latin typeface="Letter-join Plus 36" panose="02000505000000020003" pitchFamily="50" charset="0"/>
              </a:rPr>
              <a:t>Paris. </a:t>
            </a:r>
            <a:endParaRPr lang="en-GB" sz="3600" dirty="0">
              <a:solidFill>
                <a:srgbClr val="FF0000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4" y="322728"/>
            <a:ext cx="6790765" cy="45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2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32" y="1270000"/>
            <a:ext cx="6153812" cy="4782671"/>
          </a:xfrm>
        </p:spPr>
      </p:pic>
    </p:spTree>
    <p:extLst>
      <p:ext uri="{BB962C8B-B14F-4D97-AF65-F5344CB8AC3E}">
        <p14:creationId xmlns:p14="http://schemas.microsoft.com/office/powerpoint/2010/main" val="387303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741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Spherical Symmetry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820" y="853141"/>
            <a:ext cx="10205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Letter-join Plus 36" panose="02000505000000020003" pitchFamily="50" charset="0"/>
              </a:rPr>
              <a:t>A </a:t>
            </a:r>
            <a:r>
              <a:rPr lang="en-GB" sz="3200" dirty="0" smtClean="0">
                <a:latin typeface="Letter-join Plus 36" panose="02000505000000020003" pitchFamily="50" charset="0"/>
              </a:rPr>
              <a:t>perfectly </a:t>
            </a:r>
            <a:r>
              <a:rPr lang="en-GB" sz="3200" dirty="0">
                <a:latin typeface="Letter-join Plus 36" panose="02000505000000020003" pitchFamily="50" charset="0"/>
              </a:rPr>
              <a:t>round building is a feat of engineering that instantly creates a sense of allure, perhaps because of its resemblance to the shape of our own planet.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59" y="2453269"/>
            <a:ext cx="5383306" cy="4037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3291" y="3083201"/>
            <a:ext cx="2725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Letter-join Plus 36" panose="02000505000000020003" pitchFamily="50" charset="0"/>
              </a:rPr>
              <a:t>MSG Sphere- Vegas</a:t>
            </a:r>
            <a:endParaRPr lang="en-GB" sz="3600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4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741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Spherical Symmetry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2050" name="Picture 2" descr="Welding Wonder: Epcot's Spaceship Earth - WeldingSource.o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93" y="1134080"/>
            <a:ext cx="7102436" cy="44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232" y="5778001"/>
            <a:ext cx="11981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Letter-join Plus 36" panose="02000505000000020003" pitchFamily="50" charset="0"/>
              </a:rPr>
              <a:t>Walt Disney World’s Epcot, Spaceship </a:t>
            </a:r>
            <a:r>
              <a:rPr lang="en-GB" sz="2800" dirty="0" smtClean="0">
                <a:latin typeface="Letter-join Plus 36" panose="02000505000000020003" pitchFamily="50" charset="0"/>
              </a:rPr>
              <a:t>Earth (you’re welcome Miss Martin </a:t>
            </a:r>
            <a:r>
              <a:rPr lang="en-GB" sz="2800" dirty="0" smtClean="0">
                <a:latin typeface="Letter-join Plus 36" panose="02000505000000020003" pitchFamily="50" charset="0"/>
                <a:sym typeface="Wingdings" panose="05000000000000000000" pitchFamily="2" charset="2"/>
              </a:rPr>
              <a:t>)</a:t>
            </a:r>
            <a:endParaRPr lang="en-GB" sz="2800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2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62" y="336645"/>
            <a:ext cx="6637866" cy="132080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tx1"/>
                </a:solidFill>
                <a:latin typeface="Letter-join Plus 36" panose="02000505000000020003" pitchFamily="50" charset="0"/>
              </a:rPr>
              <a:t>Ericsson Globe (Stockholm, Sweden)</a:t>
            </a:r>
            <a:r>
              <a:rPr lang="en-GB" b="1" dirty="0">
                <a:solidFill>
                  <a:schemeClr val="tx1"/>
                </a:solidFill>
                <a:latin typeface="Letter-join Plus 36" panose="02000505000000020003" pitchFamily="50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Letter-join Plus 36" panose="02000505000000020003" pitchFamily="50" charset="0"/>
              </a:rPr>
            </a:br>
            <a:r>
              <a:rPr lang="en-GB" b="1" dirty="0">
                <a:solidFill>
                  <a:schemeClr val="tx1"/>
                </a:solidFill>
                <a:latin typeface="Letter-join Plus 36" panose="02000505000000020003" pitchFamily="50" charset="0"/>
              </a:rPr>
              <a:t>-</a:t>
            </a: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The </a:t>
            </a:r>
            <a:r>
              <a:rPr lang="en-GB" dirty="0">
                <a:solidFill>
                  <a:schemeClr val="tx1"/>
                </a:solidFill>
                <a:latin typeface="Letter-join Plus 36" panose="02000505000000020003" pitchFamily="50" charset="0"/>
              </a:rPr>
              <a:t>largest hemispherical structure on </a:t>
            </a: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earth.</a:t>
            </a:r>
            <a:b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</a:b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-An </a:t>
            </a:r>
            <a:r>
              <a:rPr lang="en-GB" dirty="0">
                <a:solidFill>
                  <a:schemeClr val="tx1"/>
                </a:solidFill>
                <a:latin typeface="Letter-join Plus 36" panose="02000505000000020003" pitchFamily="50" charset="0"/>
              </a:rPr>
              <a:t>arena and event space designed by Svante Berg and Lars </a:t>
            </a:r>
            <a:r>
              <a:rPr lang="en-GB" dirty="0" err="1">
                <a:solidFill>
                  <a:schemeClr val="tx1"/>
                </a:solidFill>
                <a:latin typeface="Letter-join Plus 36" panose="02000505000000020003" pitchFamily="50" charset="0"/>
              </a:rPr>
              <a:t>Vretblad</a:t>
            </a:r>
            <a:r>
              <a:rPr lang="en-GB" dirty="0">
                <a:solidFill>
                  <a:schemeClr val="tx1"/>
                </a:solidFill>
                <a:latin typeface="Letter-join Plus 36" panose="02000505000000020003" pitchFamily="50" charset="0"/>
              </a:rPr>
              <a:t>. </a:t>
            </a: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--In </a:t>
            </a:r>
            <a:r>
              <a:rPr lang="en-GB" dirty="0">
                <a:solidFill>
                  <a:schemeClr val="tx1"/>
                </a:solidFill>
                <a:latin typeface="Letter-join Plus 36" panose="02000505000000020003" pitchFamily="50" charset="0"/>
              </a:rPr>
              <a:t>addition to housing concerts and sporting events, the globular building acts as the sun in the Sweden Solar System, the world’s largest permanent scale model of our closest celestial bodies.</a:t>
            </a:r>
            <a:r>
              <a:rPr lang="en-GB" dirty="0">
                <a:latin typeface="Letter-join Plus 36" panose="02000505000000020003" pitchFamily="50" charset="0"/>
              </a:rPr>
              <a:t/>
            </a:r>
            <a:br>
              <a:rPr lang="en-GB" dirty="0">
                <a:latin typeface="Letter-join Plus 36" panose="02000505000000020003" pitchFamily="50" charset="0"/>
              </a:rPr>
            </a:b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7" y="1514902"/>
            <a:ext cx="4365876" cy="3275462"/>
          </a:xfrm>
        </p:spPr>
      </p:pic>
    </p:spTree>
    <p:extLst>
      <p:ext uri="{BB962C8B-B14F-4D97-AF65-F5344CB8AC3E}">
        <p14:creationId xmlns:p14="http://schemas.microsoft.com/office/powerpoint/2010/main" val="5519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224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(In case you were interested in the Sweden Solar System!)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95" y="819624"/>
            <a:ext cx="4339218" cy="5908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480024"/>
            <a:ext cx="4817660" cy="246999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254388" y="2565779"/>
            <a:ext cx="2906973" cy="148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13" y="4206748"/>
            <a:ext cx="3362132" cy="2521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237365" y="2306472"/>
            <a:ext cx="2740539" cy="2407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741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Bilateral Symmetry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905" y="1084748"/>
            <a:ext cx="84223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Letter-join Plus 36" panose="02000505000000020003" pitchFamily="50" charset="0"/>
              </a:rPr>
              <a:t>Contain a single line of symmetry. Both sides are mirrored perfectly</a:t>
            </a:r>
            <a:r>
              <a:rPr lang="en-GB" sz="4400" dirty="0" smtClean="0">
                <a:latin typeface="Letter-join Plus 36" panose="02000505000000020003" pitchFamily="50" charset="0"/>
              </a:rPr>
              <a:t>.</a:t>
            </a:r>
            <a:r>
              <a:rPr lang="en-GB" sz="2800" dirty="0">
                <a:latin typeface="Letter-join Plus 36" panose="02000505000000020003" pitchFamily="50" charset="0"/>
              </a:rPr>
              <a:t> The English </a:t>
            </a:r>
            <a:r>
              <a:rPr lang="en-GB" sz="2800" b="1" dirty="0">
                <a:latin typeface="Letter-join Plus 36" panose="02000505000000020003" pitchFamily="50" charset="0"/>
              </a:rPr>
              <a:t>prefixes bi</a:t>
            </a:r>
            <a:r>
              <a:rPr lang="en-GB" sz="2800" dirty="0">
                <a:latin typeface="Letter-join Plus 36" panose="02000505000000020003" pitchFamily="50" charset="0"/>
              </a:rPr>
              <a:t>-, derived from </a:t>
            </a:r>
            <a:r>
              <a:rPr lang="en-GB" sz="2800" dirty="0" smtClean="0">
                <a:latin typeface="Letter-join Plus 36" panose="02000505000000020003" pitchFamily="50" charset="0"/>
              </a:rPr>
              <a:t>Latin means </a:t>
            </a:r>
            <a:r>
              <a:rPr lang="en-GB" sz="2800" dirty="0">
                <a:latin typeface="Letter-join Plus 36" panose="02000505000000020003" pitchFamily="50" charset="0"/>
              </a:rPr>
              <a:t>“two.” </a:t>
            </a:r>
            <a:endParaRPr lang="en-GB" sz="4400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60" y="2916560"/>
            <a:ext cx="7282745" cy="3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3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942388"/>
            <a:ext cx="5768532" cy="432639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7" y="263904"/>
            <a:ext cx="4260531" cy="64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solidFill>
                  <a:srgbClr val="002060"/>
                </a:solidFill>
                <a:latin typeface="Letter-join Plus 36" panose="02000505000000020003" pitchFamily="50" charset="0"/>
              </a:rPr>
              <a:t>L.O. Symmetry</a:t>
            </a:r>
            <a:endParaRPr lang="en-GB" sz="4800" u="sng" dirty="0">
              <a:solidFill>
                <a:srgbClr val="00206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3" y="871621"/>
            <a:ext cx="9603135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FFC000"/>
                </a:solidFill>
                <a:latin typeface="Letter-join Plus 36" panose="02000505000000020003" pitchFamily="50" charset="0"/>
              </a:rPr>
              <a:t>5 a day</a:t>
            </a:r>
          </a:p>
          <a:p>
            <a:pPr marL="0" lvl="0" indent="0">
              <a:buNone/>
            </a:pPr>
            <a:r>
              <a:rPr lang="en-GB" sz="3200" dirty="0" smtClean="0">
                <a:latin typeface="Letter-join Plus 36" panose="02000505000000020003" pitchFamily="50" charset="0"/>
              </a:rPr>
              <a:t>1. Write </a:t>
            </a:r>
            <a:r>
              <a:rPr lang="en-GB" sz="3200" dirty="0">
                <a:latin typeface="Letter-join Plus 36" panose="02000505000000020003" pitchFamily="50" charset="0"/>
              </a:rPr>
              <a:t>the value of each underlined digit</a:t>
            </a:r>
          </a:p>
          <a:p>
            <a:pPr marL="0" indent="0">
              <a:buNone/>
            </a:pPr>
            <a:r>
              <a:rPr lang="en-GB" sz="3200" dirty="0">
                <a:latin typeface="Letter-join Plus 36" panose="02000505000000020003" pitchFamily="50" charset="0"/>
              </a:rPr>
              <a:t>382,</a:t>
            </a:r>
            <a:r>
              <a:rPr lang="en-GB" sz="3200" u="sng" dirty="0">
                <a:latin typeface="Letter-join Plus 36" panose="02000505000000020003" pitchFamily="50" charset="0"/>
              </a:rPr>
              <a:t>9</a:t>
            </a:r>
            <a:r>
              <a:rPr lang="en-GB" sz="3200" dirty="0">
                <a:latin typeface="Letter-join Plus 36" panose="02000505000000020003" pitchFamily="50" charset="0"/>
              </a:rPr>
              <a:t>47		</a:t>
            </a:r>
            <a:r>
              <a:rPr lang="en-GB" sz="3200" u="sng" dirty="0">
                <a:latin typeface="Letter-join Plus 36" panose="02000505000000020003" pitchFamily="50" charset="0"/>
              </a:rPr>
              <a:t>4</a:t>
            </a:r>
            <a:r>
              <a:rPr lang="en-GB" sz="3200" dirty="0">
                <a:latin typeface="Letter-join Plus 36" panose="02000505000000020003" pitchFamily="50" charset="0"/>
              </a:rPr>
              <a:t>62,383		406,2</a:t>
            </a:r>
            <a:r>
              <a:rPr lang="en-GB" sz="3200" u="sng" dirty="0">
                <a:latin typeface="Letter-join Plus 36" panose="02000505000000020003" pitchFamily="50" charset="0"/>
              </a:rPr>
              <a:t>0</a:t>
            </a:r>
            <a:r>
              <a:rPr lang="en-GB" sz="3200" dirty="0">
                <a:latin typeface="Letter-join Plus 36" panose="02000505000000020003" pitchFamily="50" charset="0"/>
              </a:rPr>
              <a:t>4		9</a:t>
            </a:r>
            <a:r>
              <a:rPr lang="en-GB" sz="3200" u="sng" dirty="0">
                <a:latin typeface="Letter-join Plus 36" panose="02000505000000020003" pitchFamily="50" charset="0"/>
              </a:rPr>
              <a:t>2</a:t>
            </a:r>
            <a:r>
              <a:rPr lang="en-GB" sz="3200" dirty="0">
                <a:latin typeface="Letter-join Plus 36" panose="02000505000000020003" pitchFamily="50" charset="0"/>
              </a:rPr>
              <a:t>3,003</a:t>
            </a:r>
          </a:p>
          <a:p>
            <a:pPr marL="0" indent="0">
              <a:buNone/>
            </a:pPr>
            <a:r>
              <a:rPr lang="en-GB" sz="3200" dirty="0">
                <a:latin typeface="Letter-join Plus 36" panose="02000505000000020003" pitchFamily="50" charset="0"/>
              </a:rPr>
              <a:t> </a:t>
            </a:r>
          </a:p>
          <a:p>
            <a:pPr marL="0" lvl="0" indent="0">
              <a:buNone/>
            </a:pPr>
            <a:r>
              <a:rPr lang="en-GB" sz="3200" dirty="0" smtClean="0">
                <a:latin typeface="Letter-join Plus 36" panose="02000505000000020003" pitchFamily="50" charset="0"/>
              </a:rPr>
              <a:t>2. Complete </a:t>
            </a:r>
            <a:r>
              <a:rPr lang="en-GB" sz="3200" dirty="0">
                <a:latin typeface="Letter-join Plus 36" panose="02000505000000020003" pitchFamily="50" charset="0"/>
              </a:rPr>
              <a:t>the sequence</a:t>
            </a:r>
          </a:p>
          <a:p>
            <a:pPr marL="0" indent="0">
              <a:buNone/>
            </a:pPr>
            <a:r>
              <a:rPr lang="en-GB" sz="3200" dirty="0">
                <a:latin typeface="Letter-join Plus 36" panose="02000505000000020003" pitchFamily="50" charset="0"/>
              </a:rPr>
              <a:t>56, _, 36, 26, _, 6, _, -14</a:t>
            </a:r>
          </a:p>
          <a:p>
            <a:pPr marL="0" indent="0">
              <a:buNone/>
            </a:pPr>
            <a:r>
              <a:rPr lang="en-GB" sz="3200" dirty="0">
                <a:latin typeface="Letter-join Plus 36" panose="02000505000000020003" pitchFamily="50" charset="0"/>
              </a:rPr>
              <a:t>-4, -2, _, _, 4, 6</a:t>
            </a:r>
          </a:p>
          <a:p>
            <a:pPr marL="0" indent="0">
              <a:buNone/>
            </a:pPr>
            <a:r>
              <a:rPr lang="en-GB" sz="3200" dirty="0">
                <a:latin typeface="Letter-join Plus 36" panose="02000505000000020003" pitchFamily="50" charset="0"/>
              </a:rPr>
              <a:t> </a:t>
            </a:r>
          </a:p>
          <a:p>
            <a:pPr marL="0" lvl="0" indent="0">
              <a:buNone/>
            </a:pPr>
            <a:r>
              <a:rPr lang="en-GB" sz="3200" dirty="0" smtClean="0">
                <a:latin typeface="Letter-join Plus 36" panose="02000505000000020003" pitchFamily="50" charset="0"/>
              </a:rPr>
              <a:t>3. Write </a:t>
            </a:r>
            <a:r>
              <a:rPr lang="en-GB" sz="3200" dirty="0">
                <a:latin typeface="Letter-join Plus 36" panose="02000505000000020003" pitchFamily="50" charset="0"/>
              </a:rPr>
              <a:t>all factors of:</a:t>
            </a:r>
          </a:p>
          <a:p>
            <a:pPr marL="0" indent="0">
              <a:buNone/>
            </a:pPr>
            <a:r>
              <a:rPr lang="en-GB" sz="3200" dirty="0">
                <a:latin typeface="Letter-join Plus 36" panose="02000505000000020003" pitchFamily="50" charset="0"/>
              </a:rPr>
              <a:t>30		64		67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4000" dirty="0" smtClean="0">
              <a:solidFill>
                <a:srgbClr val="FFC00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0970" y="443617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800" dirty="0" smtClean="0">
                <a:latin typeface="Letter-join Plus 36" panose="02000505000000020003" pitchFamily="50" charset="0"/>
              </a:rPr>
              <a:t>4. Find </a:t>
            </a:r>
            <a:r>
              <a:rPr lang="en-GB" sz="2800" dirty="0">
                <a:latin typeface="Letter-join Plus 36" panose="02000505000000020003" pitchFamily="50" charset="0"/>
              </a:rPr>
              <a:t>the squared and cubed numbers for each number </a:t>
            </a:r>
            <a:r>
              <a:rPr lang="en-GB" sz="2800" dirty="0" smtClean="0">
                <a:latin typeface="Letter-join Plus 36" panose="02000505000000020003" pitchFamily="50" charset="0"/>
              </a:rPr>
              <a:t>below:</a:t>
            </a:r>
            <a:endParaRPr lang="en-GB" sz="2800" dirty="0">
              <a:latin typeface="Letter-join Plus 36" panose="02000505000000020003" pitchFamily="50" charset="0"/>
            </a:endParaRPr>
          </a:p>
          <a:p>
            <a:r>
              <a:rPr lang="en-GB" sz="2800" dirty="0" smtClean="0">
                <a:latin typeface="Letter-join Plus 36" panose="02000505000000020003" pitchFamily="50" charset="0"/>
              </a:rPr>
              <a:t>    4</a:t>
            </a:r>
            <a:r>
              <a:rPr lang="en-GB" sz="2800" dirty="0">
                <a:latin typeface="Letter-join Plus 36" panose="02000505000000020003" pitchFamily="50" charset="0"/>
              </a:rPr>
              <a:t>		</a:t>
            </a:r>
            <a:r>
              <a:rPr lang="en-GB" sz="2800" dirty="0" smtClean="0">
                <a:latin typeface="Letter-join Plus 36" panose="02000505000000020003" pitchFamily="50" charset="0"/>
              </a:rPr>
              <a:t>  6</a:t>
            </a:r>
            <a:r>
              <a:rPr lang="en-GB" sz="2800" dirty="0">
                <a:latin typeface="Letter-join Plus 36" panose="02000505000000020003" pitchFamily="50" charset="0"/>
              </a:rPr>
              <a:t>		</a:t>
            </a:r>
            <a:r>
              <a:rPr lang="en-GB" sz="2800" dirty="0" smtClean="0">
                <a:latin typeface="Letter-join Plus 36" panose="02000505000000020003" pitchFamily="50" charset="0"/>
              </a:rPr>
              <a:t>   9</a:t>
            </a:r>
            <a:endParaRPr lang="en-GB" sz="2800" dirty="0">
              <a:latin typeface="Letter-join Plus 36" panose="02000505000000020003" pitchFamily="50" charset="0"/>
            </a:endParaRPr>
          </a:p>
          <a:p>
            <a:r>
              <a:rPr lang="en-GB" sz="2800" dirty="0">
                <a:latin typeface="Letter-join Plus 36" panose="02000505000000020003" pitchFamily="50" charset="0"/>
              </a:rPr>
              <a:t> </a:t>
            </a:r>
          </a:p>
          <a:p>
            <a:pPr lvl="0"/>
            <a:r>
              <a:rPr lang="en-GB" sz="2800" dirty="0" smtClean="0">
                <a:latin typeface="Letter-join Plus 36" panose="02000505000000020003" pitchFamily="50" charset="0"/>
              </a:rPr>
              <a:t>5. List </a:t>
            </a:r>
            <a:r>
              <a:rPr lang="en-GB" sz="2800" dirty="0">
                <a:latin typeface="Letter-join Plus 36" panose="02000505000000020003" pitchFamily="50" charset="0"/>
              </a:rPr>
              <a:t>all prime numbers to 20</a:t>
            </a:r>
          </a:p>
        </p:txBody>
      </p:sp>
    </p:spTree>
    <p:extLst>
      <p:ext uri="{BB962C8B-B14F-4D97-AF65-F5344CB8AC3E}">
        <p14:creationId xmlns:p14="http://schemas.microsoft.com/office/powerpoint/2010/main" val="28866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28" y="125506"/>
            <a:ext cx="8596668" cy="1320800"/>
          </a:xfrm>
        </p:spPr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Why type of symmetry does the Taj Mahal have?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69" y="974165"/>
            <a:ext cx="8180073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8" y="192742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Letter-join Plus 36" panose="02000505000000020003" pitchFamily="50" charset="0"/>
              </a:rPr>
              <a:t>Bilateral Symmetry!</a:t>
            </a:r>
            <a:endParaRPr lang="en-GB" sz="4800" dirty="0">
              <a:latin typeface="Letter-join Plus 36" panose="020005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79" y="853141"/>
            <a:ext cx="7683453" cy="5762590"/>
          </a:xfrm>
        </p:spPr>
      </p:pic>
      <p:sp>
        <p:nvSpPr>
          <p:cNvPr id="5" name="Rectangle 4"/>
          <p:cNvSpPr/>
          <p:nvPr/>
        </p:nvSpPr>
        <p:spPr>
          <a:xfrm>
            <a:off x="295835" y="1215425"/>
            <a:ext cx="33617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Letter-join Plus 36" panose="02000505000000020003" pitchFamily="50" charset="0"/>
              </a:rPr>
              <a:t>The </a:t>
            </a:r>
            <a:r>
              <a:rPr lang="en-GB" sz="3200" b="1" dirty="0">
                <a:solidFill>
                  <a:srgbClr val="000000"/>
                </a:solidFill>
                <a:latin typeface="Letter-join Plus 36" panose="02000505000000020003" pitchFamily="50" charset="0"/>
              </a:rPr>
              <a:t>Taj Mahal</a:t>
            </a:r>
            <a:r>
              <a:rPr lang="en-GB" sz="3200" dirty="0">
                <a:solidFill>
                  <a:srgbClr val="000000"/>
                </a:solidFill>
                <a:latin typeface="Letter-join Plus 36" panose="02000505000000020003" pitchFamily="50" charset="0"/>
              </a:rPr>
              <a:t> is a perfect </a:t>
            </a:r>
            <a:r>
              <a:rPr lang="en-GB" sz="3200" b="1" dirty="0">
                <a:solidFill>
                  <a:srgbClr val="000000"/>
                </a:solidFill>
                <a:latin typeface="Letter-join Plus 36" panose="02000505000000020003" pitchFamily="50" charset="0"/>
              </a:rPr>
              <a:t>symmetrical</a:t>
            </a:r>
            <a:r>
              <a:rPr lang="en-GB" sz="3200" dirty="0">
                <a:solidFill>
                  <a:srgbClr val="000000"/>
                </a:solidFill>
                <a:latin typeface="Letter-join Plus 36" panose="02000505000000020003" pitchFamily="50" charset="0"/>
              </a:rPr>
              <a:t> planned building, with an emphasis of bilateral </a:t>
            </a:r>
            <a:r>
              <a:rPr lang="en-GB" sz="3200" b="1" dirty="0">
                <a:solidFill>
                  <a:srgbClr val="000000"/>
                </a:solidFill>
                <a:latin typeface="Letter-join Plus 36" panose="02000505000000020003" pitchFamily="50" charset="0"/>
              </a:rPr>
              <a:t>symmetry</a:t>
            </a:r>
            <a:r>
              <a:rPr lang="en-GB" sz="3200" dirty="0">
                <a:solidFill>
                  <a:srgbClr val="000000"/>
                </a:solidFill>
                <a:latin typeface="Letter-join Plus 36" panose="02000505000000020003" pitchFamily="50" charset="0"/>
              </a:rPr>
              <a:t> along a central axis on which the main features are </a:t>
            </a:r>
            <a:r>
              <a:rPr lang="en-GB" sz="3200" dirty="0" smtClean="0">
                <a:solidFill>
                  <a:srgbClr val="000000"/>
                </a:solidFill>
                <a:latin typeface="Letter-join Plus 36" panose="02000505000000020003" pitchFamily="50" charset="0"/>
              </a:rPr>
              <a:t>placed. </a:t>
            </a:r>
            <a:endParaRPr lang="en-GB" sz="3200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9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52" y="191582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-join Plus 36" panose="02000505000000020003" pitchFamily="50" charset="0"/>
              </a:rPr>
              <a:t>L.O. Symmetry</a:t>
            </a:r>
            <a:endParaRPr lang="en-GB" sz="4800" u="sng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27" y="987612"/>
            <a:ext cx="7700779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Letter-join Plus 36" panose="02000505000000020003" pitchFamily="50" charset="0"/>
              </a:rPr>
              <a:t>Stick your work in your book. Use a mirror to help you.</a:t>
            </a:r>
          </a:p>
          <a:p>
            <a:pPr marL="0" indent="0">
              <a:buNone/>
            </a:pPr>
            <a:endParaRPr lang="en-GB" sz="3200" dirty="0" smtClean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C00000"/>
                </a:solidFill>
                <a:latin typeface="Letter-join Plus 36" panose="02000505000000020003" pitchFamily="50" charset="0"/>
              </a:rPr>
              <a:t>Bronze- Trace the other half of the Taj Mahal and colour it in so it is symmetrical.</a:t>
            </a:r>
            <a:endParaRPr lang="en-GB" sz="2800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endParaRPr lang="en-GB" sz="2800" dirty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Letter-join Plus 36" panose="02000505000000020003" pitchFamily="50" charset="0"/>
              </a:rPr>
              <a:t>Silver- Complete the other side of the Taj Mahal image, ensuring it has bilateral symmetry. </a:t>
            </a:r>
          </a:p>
          <a:p>
            <a:pPr marL="0" indent="0">
              <a:buNone/>
            </a:pPr>
            <a:endParaRPr lang="en-GB" sz="2800" dirty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C000"/>
                </a:solidFill>
                <a:latin typeface="Letter-join Plus 36" panose="02000505000000020003" pitchFamily="50" charset="0"/>
              </a:rPr>
              <a:t>Gold- Design your own building which includes either bilateral, spherical or radial symmetry</a:t>
            </a:r>
            <a:r>
              <a:rPr lang="en-GB" sz="3200" b="1" dirty="0" smtClean="0">
                <a:solidFill>
                  <a:srgbClr val="FFC000"/>
                </a:solidFill>
                <a:latin typeface="Letter-join Plus 36" panose="02000505000000020003" pitchFamily="50" charset="0"/>
              </a:rPr>
              <a:t>. </a:t>
            </a:r>
            <a:r>
              <a:rPr lang="en-GB" sz="2000" b="1" dirty="0" smtClean="0">
                <a:solidFill>
                  <a:srgbClr val="FFC000"/>
                </a:solidFill>
                <a:latin typeface="Letter-join Plus 36" panose="02000505000000020003" pitchFamily="50" charset="0"/>
              </a:rPr>
              <a:t>Think carefully about the use of your building when designing it. </a:t>
            </a:r>
            <a:endParaRPr lang="en-GB" sz="2000" b="1" dirty="0">
              <a:solidFill>
                <a:srgbClr val="FFC000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1"/>
          <a:stretch/>
        </p:blipFill>
        <p:spPr>
          <a:xfrm>
            <a:off x="7812349" y="192740"/>
            <a:ext cx="2059844" cy="2639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72193" y="192739"/>
            <a:ext cx="2059844" cy="2639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File:Blue &lt;strong&gt;question mark&lt;/strong&gt; (italic)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51" y="322318"/>
            <a:ext cx="2380129" cy="23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 smtClean="0">
                <a:solidFill>
                  <a:srgbClr val="002060"/>
                </a:solidFill>
                <a:latin typeface="Letter-join Plus 36" panose="02000505000000020003" pitchFamily="50" charset="0"/>
              </a:rPr>
              <a:t>L.O. Symmetry</a:t>
            </a:r>
            <a:endParaRPr lang="en-GB" sz="6000" u="sng" dirty="0">
              <a:solidFill>
                <a:srgbClr val="002060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76" y="1930400"/>
            <a:ext cx="9603135" cy="3880773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C00000"/>
                </a:solidFill>
                <a:latin typeface="Letter-join Plus 36" panose="02000505000000020003" pitchFamily="50" charset="0"/>
              </a:rPr>
              <a:t>I </a:t>
            </a:r>
            <a:r>
              <a:rPr lang="en-GB" sz="4800" dirty="0" smtClean="0">
                <a:solidFill>
                  <a:srgbClr val="C00000"/>
                </a:solidFill>
                <a:latin typeface="Letter-join Plus 36" panose="02000505000000020003" pitchFamily="50" charset="0"/>
              </a:rPr>
              <a:t>can explain what symmetry is. </a:t>
            </a:r>
            <a:endParaRPr lang="en-GB" sz="4800" dirty="0" smtClean="0">
              <a:solidFill>
                <a:srgbClr val="C00000"/>
              </a:solidFill>
              <a:latin typeface="Letter-join Plus 36" panose="02000505000000020003" pitchFamily="50" charset="0"/>
            </a:endParaRPr>
          </a:p>
          <a:p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  <a:latin typeface="Letter-join Plus 36" panose="02000505000000020003" pitchFamily="50" charset="0"/>
              </a:rPr>
              <a:t>I 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  <a:latin typeface="Letter-join Plus 36" panose="02000505000000020003" pitchFamily="50" charset="0"/>
              </a:rPr>
              <a:t>can create a symmetrical image.</a:t>
            </a:r>
            <a:endParaRPr lang="en-GB" sz="4800" dirty="0" smtClean="0">
              <a:solidFill>
                <a:schemeClr val="bg1">
                  <a:lumMod val="50000"/>
                </a:schemeClr>
              </a:solidFill>
              <a:latin typeface="Letter-join Plus 36" panose="02000505000000020003" pitchFamily="50" charset="0"/>
            </a:endParaRPr>
          </a:p>
          <a:p>
            <a:r>
              <a:rPr lang="en-GB" sz="4800" dirty="0" smtClean="0">
                <a:solidFill>
                  <a:srgbClr val="FFC000"/>
                </a:solidFill>
                <a:latin typeface="Letter-join Plus 36" panose="02000505000000020003" pitchFamily="50" charset="0"/>
              </a:rPr>
              <a:t>I </a:t>
            </a:r>
            <a:r>
              <a:rPr lang="en-GB" sz="4800" dirty="0" smtClean="0">
                <a:solidFill>
                  <a:srgbClr val="FFC000"/>
                </a:solidFill>
                <a:latin typeface="Letter-join Plus 36" panose="02000505000000020003" pitchFamily="50" charset="0"/>
              </a:rPr>
              <a:t>can think carefully about their uses in </a:t>
            </a:r>
            <a:r>
              <a:rPr lang="en-GB" sz="4800" dirty="0" err="1" smtClean="0">
                <a:solidFill>
                  <a:srgbClr val="FFC000"/>
                </a:solidFill>
                <a:latin typeface="Letter-join Plus 36" panose="02000505000000020003" pitchFamily="50" charset="0"/>
              </a:rPr>
              <a:t>arcitecture</a:t>
            </a:r>
            <a:r>
              <a:rPr lang="en-GB" sz="4800" dirty="0" smtClean="0">
                <a:solidFill>
                  <a:srgbClr val="FFC000"/>
                </a:solidFill>
                <a:latin typeface="Letter-join Plus 36" panose="02000505000000020003" pitchFamily="50" charset="0"/>
              </a:rPr>
              <a:t> and design. </a:t>
            </a:r>
            <a:endParaRPr lang="en-GB" sz="4800" dirty="0" smtClean="0">
              <a:solidFill>
                <a:srgbClr val="FFC000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WARNING: Team STEM assemble! </a:t>
            </a:r>
            <a:r>
              <a:rPr lang="en-GB" sz="4800" dirty="0" smtClean="0">
                <a:sym typeface="Wingdings" panose="05000000000000000000" pitchFamily="2" charset="2"/>
              </a:rPr>
              <a:t>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04" y="2460839"/>
            <a:ext cx="8596668" cy="3880773"/>
          </a:xfrm>
        </p:spPr>
        <p:txBody>
          <a:bodyPr>
            <a:normAutofit/>
          </a:bodyPr>
          <a:lstStyle/>
          <a:p>
            <a:r>
              <a:rPr lang="en-GB" sz="6600" dirty="0" smtClean="0">
                <a:latin typeface="Letter-join Plus 36" panose="02000505000000020003" pitchFamily="50" charset="0"/>
              </a:rPr>
              <a:t>This maths lessons includes science, DT AND Disney!</a:t>
            </a:r>
          </a:p>
        </p:txBody>
      </p:sp>
    </p:spTree>
    <p:extLst>
      <p:ext uri="{BB962C8B-B14F-4D97-AF65-F5344CB8AC3E}">
        <p14:creationId xmlns:p14="http://schemas.microsoft.com/office/powerpoint/2010/main" val="265277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Letter-join Plus 36" panose="02000505000000020003" pitchFamily="50" charset="0"/>
              </a:rPr>
              <a:t>Symmetry- can you describe it in one sentence?</a:t>
            </a:r>
            <a:endParaRPr lang="en-GB" sz="8000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99" y="102395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-join Plus 36" panose="02000505000000020003" pitchFamily="50" charset="0"/>
              </a:rPr>
              <a:t>Symmetry</a:t>
            </a:r>
            <a:endParaRPr lang="en-GB" sz="5400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378"/>
            <a:ext cx="9480176" cy="3880773"/>
          </a:xfrm>
        </p:spPr>
        <p:txBody>
          <a:bodyPr/>
          <a:lstStyle/>
          <a:p>
            <a:r>
              <a:rPr lang="en-GB" sz="4000" dirty="0">
                <a:latin typeface="Letter-join Plus 36" panose="02000505000000020003" pitchFamily="50" charset="0"/>
              </a:rPr>
              <a:t>T</a:t>
            </a:r>
            <a:r>
              <a:rPr lang="en-GB" sz="4000" dirty="0" smtClean="0">
                <a:latin typeface="Letter-join Plus 36" panose="02000505000000020003" pitchFamily="50" charset="0"/>
              </a:rPr>
              <a:t>he </a:t>
            </a:r>
            <a:r>
              <a:rPr lang="en-GB" sz="4000" dirty="0">
                <a:latin typeface="Letter-join Plus 36" panose="02000505000000020003" pitchFamily="50" charset="0"/>
              </a:rPr>
              <a:t>quality of being made up of exactly similar parts facing each other or around an axis.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10" y="2392178"/>
            <a:ext cx="7080066" cy="43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7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latin typeface="Letter-join Plus 36" panose="02000505000000020003" pitchFamily="50" charset="0"/>
              </a:rPr>
              <a:t>Symmetry has been used by architects and designers for years. Why do you think this is?</a:t>
            </a:r>
            <a:endParaRPr lang="en-GB" sz="4800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8" y="3070747"/>
            <a:ext cx="4915653" cy="3271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90" y="2035855"/>
            <a:ext cx="4625788" cy="30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1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16394"/>
          <a:stretch/>
        </p:blipFill>
        <p:spPr>
          <a:xfrm>
            <a:off x="304222" y="927848"/>
            <a:ext cx="10875335" cy="4182034"/>
          </a:xfrm>
        </p:spPr>
      </p:pic>
      <p:sp>
        <p:nvSpPr>
          <p:cNvPr id="7" name="Rectangle 6"/>
          <p:cNvSpPr/>
          <p:nvPr/>
        </p:nvSpPr>
        <p:spPr>
          <a:xfrm>
            <a:off x="0" y="24825"/>
            <a:ext cx="8422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Letter-join Plus 36" panose="02000505000000020003" pitchFamily="50" charset="0"/>
              </a:rPr>
              <a:t>There are different types of symmetry: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677334" y="5428130"/>
            <a:ext cx="9767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Letter-join Plus 36" panose="02000505000000020003" pitchFamily="50" charset="0"/>
              </a:rPr>
              <a:t>Which do you think is which?</a:t>
            </a:r>
            <a:r>
              <a:rPr lang="en-GB" sz="3200" dirty="0" smtClean="0"/>
              <a:t> </a:t>
            </a:r>
            <a:r>
              <a:rPr lang="en-GB" sz="3200" dirty="0" smtClean="0">
                <a:latin typeface="Letter-join Plus 36" panose="02000505000000020003" pitchFamily="50" charset="0"/>
              </a:rPr>
              <a:t>Use your reading skills!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Radial               Spherical                Bilateral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8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4"/>
          <a:stretch/>
        </p:blipFill>
        <p:spPr>
          <a:xfrm>
            <a:off x="223540" y="1270000"/>
            <a:ext cx="10875335" cy="4944035"/>
          </a:xfrm>
        </p:spPr>
      </p:pic>
      <p:sp>
        <p:nvSpPr>
          <p:cNvPr id="7" name="Rectangle 6"/>
          <p:cNvSpPr/>
          <p:nvPr/>
        </p:nvSpPr>
        <p:spPr>
          <a:xfrm>
            <a:off x="0" y="24825"/>
            <a:ext cx="8422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Letter-join Plus 36" panose="02000505000000020003" pitchFamily="50" charset="0"/>
              </a:rPr>
              <a:t>There are different types of symmetry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791240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1744</TotalTime>
  <Words>464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Letter-join Plus 36</vt:lpstr>
      <vt:lpstr>Trebuchet MS</vt:lpstr>
      <vt:lpstr>Wingdings</vt:lpstr>
      <vt:lpstr>Wingdings 3</vt:lpstr>
      <vt:lpstr>Facet</vt:lpstr>
      <vt:lpstr>Maths Lesson 4 </vt:lpstr>
      <vt:lpstr>L.O. Symmetry</vt:lpstr>
      <vt:lpstr>L.O. Symmetry</vt:lpstr>
      <vt:lpstr>WARNING: Team STEM assemble! </vt:lpstr>
      <vt:lpstr>Symmetry- can you describe it in one sentence?</vt:lpstr>
      <vt:lpstr>Symmetry</vt:lpstr>
      <vt:lpstr>Symmetry has been used by architects and designers for years. Why do you think this is?</vt:lpstr>
      <vt:lpstr>PowerPoint Presentation</vt:lpstr>
      <vt:lpstr>PowerPoint Presentation</vt:lpstr>
      <vt:lpstr>Radial Symmetry</vt:lpstr>
      <vt:lpstr>PowerPoint Presentation</vt:lpstr>
      <vt:lpstr>PowerPoint Presentation</vt:lpstr>
      <vt:lpstr>PowerPoint Presentation</vt:lpstr>
      <vt:lpstr>Spherical Symmetry</vt:lpstr>
      <vt:lpstr>Spherical Symmetry</vt:lpstr>
      <vt:lpstr>Ericsson Globe (Stockholm, Sweden) -The largest hemispherical structure on earth. -An arena and event space designed by Svante Berg and Lars Vretblad. --In addition to housing concerts and sporting events, the globular building acts as the sun in the Sweden Solar System, the world’s largest permanent scale model of our closest celestial bodies. </vt:lpstr>
      <vt:lpstr>(In case you were interested in the Sweden Solar System!)</vt:lpstr>
      <vt:lpstr>Bilateral Symmetry</vt:lpstr>
      <vt:lpstr>PowerPoint Presentation</vt:lpstr>
      <vt:lpstr>Why type of symmetry does the Taj Mahal have?</vt:lpstr>
      <vt:lpstr>Bilateral Symmetry!</vt:lpstr>
      <vt:lpstr>L.O. Symmetry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Lesson 2</dc:title>
  <dc:creator>Office 2016</dc:creator>
  <cp:lastModifiedBy>Office 2016</cp:lastModifiedBy>
  <cp:revision>29</cp:revision>
  <dcterms:created xsi:type="dcterms:W3CDTF">2020-06-08T08:53:14Z</dcterms:created>
  <dcterms:modified xsi:type="dcterms:W3CDTF">2020-06-10T10:58:11Z</dcterms:modified>
</cp:coreProperties>
</file>