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9" r:id="rId3"/>
    <p:sldId id="280" r:id="rId4"/>
    <p:sldId id="282" r:id="rId5"/>
    <p:sldId id="283" r:id="rId6"/>
    <p:sldId id="284" r:id="rId7"/>
    <p:sldId id="285" r:id="rId8"/>
    <p:sldId id="281" r:id="rId9"/>
    <p:sldId id="294" r:id="rId10"/>
    <p:sldId id="287" r:id="rId11"/>
    <p:sldId id="295" r:id="rId12"/>
    <p:sldId id="305" r:id="rId13"/>
    <p:sldId id="297" r:id="rId14"/>
    <p:sldId id="288" r:id="rId15"/>
    <p:sldId id="292" r:id="rId16"/>
    <p:sldId id="290" r:id="rId17"/>
    <p:sldId id="306" r:id="rId18"/>
    <p:sldId id="291" r:id="rId19"/>
    <p:sldId id="307" r:id="rId20"/>
    <p:sldId id="308" r:id="rId21"/>
    <p:sldId id="293" r:id="rId22"/>
    <p:sldId id="296" r:id="rId23"/>
    <p:sldId id="311" r:id="rId24"/>
    <p:sldId id="304" r:id="rId25"/>
    <p:sldId id="309" r:id="rId26"/>
    <p:sldId id="310" r:id="rId27"/>
    <p:sldId id="303" r:id="rId28"/>
    <p:sldId id="30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12877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92083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782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6569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320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136533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155738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63732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169744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E4383-19F7-4C09-9BA8-4C70D9DD6852}"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59464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0E4383-19F7-4C09-9BA8-4C70D9DD6852}"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340956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0E4383-19F7-4C09-9BA8-4C70D9DD6852}" type="datetimeFigureOut">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1658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0E4383-19F7-4C09-9BA8-4C70D9DD6852}" type="datetimeFigureOut">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307281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E4383-19F7-4C09-9BA8-4C70D9DD6852}" type="datetimeFigureOut">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317243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0E4383-19F7-4C09-9BA8-4C70D9DD6852}"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210433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0E4383-19F7-4C09-9BA8-4C70D9DD6852}"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9630E5-918F-4715-B2D5-EC52D5FF465D}" type="slidenum">
              <a:rPr lang="en-GB" smtClean="0"/>
              <a:t>‹#›</a:t>
            </a:fld>
            <a:endParaRPr lang="en-GB"/>
          </a:p>
        </p:txBody>
      </p:sp>
    </p:spTree>
    <p:extLst>
      <p:ext uri="{BB962C8B-B14F-4D97-AF65-F5344CB8AC3E}">
        <p14:creationId xmlns:p14="http://schemas.microsoft.com/office/powerpoint/2010/main" val="97270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0E4383-19F7-4C09-9BA8-4C70D9DD6852}" type="datetimeFigureOut">
              <a:rPr lang="en-GB" smtClean="0"/>
              <a:t>19/06/2020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9630E5-918F-4715-B2D5-EC52D5FF465D}" type="slidenum">
              <a:rPr lang="en-GB" smtClean="0"/>
              <a:t>‹#›</a:t>
            </a:fld>
            <a:endParaRPr lang="en-GB"/>
          </a:p>
        </p:txBody>
      </p:sp>
    </p:spTree>
    <p:extLst>
      <p:ext uri="{BB962C8B-B14F-4D97-AF65-F5344CB8AC3E}">
        <p14:creationId xmlns:p14="http://schemas.microsoft.com/office/powerpoint/2010/main" val="4018645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Letter-join Plus 36" panose="02000505000000020003" pitchFamily="50" charset="0"/>
              </a:rPr>
              <a:t>Maths Lesson </a:t>
            </a:r>
            <a:r>
              <a:rPr lang="en-GB" dirty="0">
                <a:latin typeface="Letter-join Plus 36" panose="02000505000000020003" pitchFamily="50" charset="0"/>
              </a:rPr>
              <a:t>7</a:t>
            </a:r>
            <a:r>
              <a:rPr lang="en-GB" dirty="0" smtClean="0">
                <a:latin typeface="Letter-join Plus 36" panose="02000505000000020003" pitchFamily="50" charset="0"/>
              </a:rPr>
              <a:t> </a:t>
            </a:r>
            <a:endParaRPr lang="en-GB" dirty="0">
              <a:latin typeface="Letter-join Plus 36" panose="02000505000000020003" pitchFamily="50" charset="0"/>
            </a:endParaRPr>
          </a:p>
        </p:txBody>
      </p:sp>
      <p:sp>
        <p:nvSpPr>
          <p:cNvPr id="3" name="Subtitle 2"/>
          <p:cNvSpPr>
            <a:spLocks noGrp="1"/>
          </p:cNvSpPr>
          <p:nvPr>
            <p:ph type="subTitle" idx="1"/>
          </p:nvPr>
        </p:nvSpPr>
        <p:spPr/>
        <p:txBody>
          <a:bodyPr/>
          <a:lstStyle/>
          <a:p>
            <a:r>
              <a:rPr lang="en-GB" dirty="0" err="1" smtClean="0"/>
              <a:t>Chn</a:t>
            </a:r>
            <a:r>
              <a:rPr lang="en-GB" dirty="0" smtClean="0"/>
              <a:t> need a calculator</a:t>
            </a:r>
            <a:endParaRPr lang="en-GB" dirty="0"/>
          </a:p>
        </p:txBody>
      </p:sp>
    </p:spTree>
    <p:extLst>
      <p:ext uri="{BB962C8B-B14F-4D97-AF65-F5344CB8AC3E}">
        <p14:creationId xmlns:p14="http://schemas.microsoft.com/office/powerpoint/2010/main" val="382168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latin typeface="Letter-join Plus 36" panose="02000505000000020003" pitchFamily="50" charset="0"/>
              </a:rPr>
              <a:t>Remember for each city:</a:t>
            </a:r>
            <a:endParaRPr lang="en-GB" sz="5400" dirty="0">
              <a:latin typeface="Letter-join Plus 36" panose="02000505000000020003" pitchFamily="50" charset="0"/>
            </a:endParaRPr>
          </a:p>
        </p:txBody>
      </p:sp>
      <p:sp>
        <p:nvSpPr>
          <p:cNvPr id="3" name="Content Placeholder 2"/>
          <p:cNvSpPr>
            <a:spLocks noGrp="1"/>
          </p:cNvSpPr>
          <p:nvPr>
            <p:ph idx="1"/>
          </p:nvPr>
        </p:nvSpPr>
        <p:spPr>
          <a:xfrm>
            <a:off x="677334" y="2023639"/>
            <a:ext cx="8596668" cy="3880773"/>
          </a:xfrm>
        </p:spPr>
        <p:txBody>
          <a:bodyPr>
            <a:normAutofit/>
          </a:bodyPr>
          <a:lstStyle/>
          <a:p>
            <a:r>
              <a:rPr lang="en-GB" sz="4800" dirty="0" smtClean="0">
                <a:latin typeface="Letter-join Plus 36" panose="02000505000000020003" pitchFamily="50" charset="0"/>
              </a:rPr>
              <a:t>Accommodation</a:t>
            </a:r>
          </a:p>
          <a:p>
            <a:r>
              <a:rPr lang="en-GB" sz="4800" dirty="0" smtClean="0">
                <a:latin typeface="Letter-join Plus 36" panose="02000505000000020003" pitchFamily="50" charset="0"/>
              </a:rPr>
              <a:t>Food</a:t>
            </a:r>
          </a:p>
          <a:p>
            <a:r>
              <a:rPr lang="en-GB" sz="4800" dirty="0" smtClean="0">
                <a:latin typeface="Letter-join Plus 36" panose="02000505000000020003" pitchFamily="50" charset="0"/>
              </a:rPr>
              <a:t>Transport</a:t>
            </a:r>
          </a:p>
        </p:txBody>
      </p:sp>
    </p:spTree>
    <p:extLst>
      <p:ext uri="{BB962C8B-B14F-4D97-AF65-F5344CB8AC3E}">
        <p14:creationId xmlns:p14="http://schemas.microsoft.com/office/powerpoint/2010/main" val="206641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smtClean="0">
                <a:latin typeface="Letter-join Plus 36" panose="02000505000000020003" pitchFamily="50" charset="0"/>
              </a:rPr>
              <a:t>You can only take one flight each day. </a:t>
            </a:r>
            <a:r>
              <a:rPr lang="en-GB" sz="8000" dirty="0">
                <a:latin typeface="Letter-join Plus 36" panose="02000505000000020003" pitchFamily="50" charset="0"/>
              </a:rPr>
              <a:t>F</a:t>
            </a:r>
            <a:r>
              <a:rPr lang="en-GB" sz="8000" dirty="0" smtClean="0">
                <a:latin typeface="Letter-join Plus 36" panose="02000505000000020003" pitchFamily="50" charset="0"/>
              </a:rPr>
              <a:t>lying is tiring remember </a:t>
            </a:r>
            <a:r>
              <a:rPr lang="en-GB" sz="8000" dirty="0" smtClean="0">
                <a:latin typeface="Letter-join Plus 36" panose="02000505000000020003" pitchFamily="50" charset="0"/>
                <a:sym typeface="Wingdings" panose="05000000000000000000" pitchFamily="2" charset="2"/>
              </a:rPr>
              <a:t> </a:t>
            </a:r>
            <a:endParaRPr lang="en-GB" sz="8000" dirty="0">
              <a:latin typeface="Letter-join Plus 36" panose="02000505000000020003" pitchFamily="50" charset="0"/>
            </a:endParaRPr>
          </a:p>
        </p:txBody>
      </p:sp>
    </p:spTree>
    <p:extLst>
      <p:ext uri="{BB962C8B-B14F-4D97-AF65-F5344CB8AC3E}">
        <p14:creationId xmlns:p14="http://schemas.microsoft.com/office/powerpoint/2010/main" val="195070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149"/>
            <a:ext cx="8596668" cy="1320800"/>
          </a:xfrm>
        </p:spPr>
        <p:txBody>
          <a:bodyPr/>
          <a:lstStyle/>
          <a:p>
            <a:r>
              <a:rPr lang="en-GB" dirty="0" smtClean="0"/>
              <a:t>Help sheet</a:t>
            </a:r>
            <a:endParaRPr lang="en-GB" dirty="0"/>
          </a:p>
        </p:txBody>
      </p:sp>
      <p:pic>
        <p:nvPicPr>
          <p:cNvPr id="4" name="Content Placeholder 3"/>
          <p:cNvPicPr>
            <a:picLocks noGrp="1" noChangeAspect="1"/>
          </p:cNvPicPr>
          <p:nvPr>
            <p:ph idx="1"/>
          </p:nvPr>
        </p:nvPicPr>
        <p:blipFill rotWithShape="1">
          <a:blip r:embed="rId2"/>
          <a:srcRect l="14819" t="21742" r="19145" b="9267"/>
          <a:stretch/>
        </p:blipFill>
        <p:spPr>
          <a:xfrm>
            <a:off x="1045029" y="914400"/>
            <a:ext cx="9000309" cy="5286715"/>
          </a:xfrm>
          <a:prstGeom prst="rect">
            <a:avLst/>
          </a:prstGeom>
        </p:spPr>
      </p:pic>
    </p:spTree>
    <p:extLst>
      <p:ext uri="{BB962C8B-B14F-4D97-AF65-F5344CB8AC3E}">
        <p14:creationId xmlns:p14="http://schemas.microsoft.com/office/powerpoint/2010/main" val="248135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208175" cy="1320800"/>
          </a:xfrm>
        </p:spPr>
        <p:txBody>
          <a:bodyPr>
            <a:noAutofit/>
          </a:bodyPr>
          <a:lstStyle/>
          <a:p>
            <a:r>
              <a:rPr lang="en-GB" sz="7200" dirty="0" smtClean="0">
                <a:latin typeface="Letter-join Plus 36" panose="02000505000000020003" pitchFamily="50" charset="0"/>
              </a:rPr>
              <a:t>Everyone begins in </a:t>
            </a:r>
            <a:br>
              <a:rPr lang="en-GB" sz="7200" dirty="0" smtClean="0">
                <a:latin typeface="Letter-join Plus 36" panose="02000505000000020003" pitchFamily="50" charset="0"/>
              </a:rPr>
            </a:br>
            <a:r>
              <a:rPr lang="en-GB" sz="7200" dirty="0" smtClean="0">
                <a:latin typeface="Letter-join Plus 36" panose="02000505000000020003" pitchFamily="50" charset="0"/>
              </a:rPr>
              <a:t>Buenos Aires.</a:t>
            </a:r>
            <a:br>
              <a:rPr lang="en-GB" sz="7200" dirty="0" smtClean="0">
                <a:latin typeface="Letter-join Plus 36" panose="02000505000000020003" pitchFamily="50" charset="0"/>
              </a:rPr>
            </a:br>
            <a:r>
              <a:rPr lang="en-GB" sz="4000" dirty="0" smtClean="0">
                <a:latin typeface="Letter-join Plus 36" panose="02000505000000020003" pitchFamily="50" charset="0"/>
              </a:rPr>
              <a:t>What do the stars mean?</a:t>
            </a:r>
            <a:endParaRPr lang="en-GB" sz="4000" dirty="0">
              <a:latin typeface="Letter-join Plus 36" panose="02000505000000020003" pitchFamily="50"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14657"/>
            <a:ext cx="5395619" cy="6566677"/>
          </a:xfrm>
          <a:prstGeom prst="rect">
            <a:avLst/>
          </a:prstGeom>
        </p:spPr>
      </p:pic>
      <p:cxnSp>
        <p:nvCxnSpPr>
          <p:cNvPr id="6" name="Straight Arrow Connector 5"/>
          <p:cNvCxnSpPr/>
          <p:nvPr/>
        </p:nvCxnSpPr>
        <p:spPr>
          <a:xfrm>
            <a:off x="4362994" y="3069771"/>
            <a:ext cx="4075612" cy="1593669"/>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891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Letter-join Plus 36" panose="02000505000000020003" pitchFamily="50" charset="0"/>
              </a:rPr>
              <a:t>Step 1- flight</a:t>
            </a:r>
            <a:endParaRPr lang="en-GB" sz="6000" dirty="0">
              <a:latin typeface="Letter-join Plus 36" panose="02000505000000020003" pitchFamily="50" charset="0"/>
            </a:endParaRPr>
          </a:p>
        </p:txBody>
      </p:sp>
      <p:sp>
        <p:nvSpPr>
          <p:cNvPr id="3" name="Content Placeholder 2"/>
          <p:cNvSpPr>
            <a:spLocks noGrp="1"/>
          </p:cNvSpPr>
          <p:nvPr>
            <p:ph idx="1"/>
          </p:nvPr>
        </p:nvSpPr>
        <p:spPr>
          <a:xfrm>
            <a:off x="207071" y="1834018"/>
            <a:ext cx="5266266" cy="3364999"/>
          </a:xfrm>
        </p:spPr>
        <p:txBody>
          <a:bodyPr>
            <a:normAutofit/>
          </a:bodyPr>
          <a:lstStyle/>
          <a:p>
            <a:r>
              <a:rPr lang="en-GB" sz="4400" dirty="0" smtClean="0">
                <a:latin typeface="Letter-join Plus 36" panose="02000505000000020003" pitchFamily="50" charset="0"/>
              </a:rPr>
              <a:t>Plan your first flight path. I decide to travel to Bogota.</a:t>
            </a:r>
          </a:p>
          <a:p>
            <a:endParaRPr lang="en-GB" sz="4400" dirty="0" smtClean="0">
              <a:latin typeface="Letter-join Plus 36" panose="02000505000000020003" pitchFamily="50" charset="0"/>
            </a:endParaRPr>
          </a:p>
          <a:p>
            <a:pPr marL="0" indent="0">
              <a:buNone/>
            </a:pPr>
            <a:endParaRPr lang="en-GB" sz="4400" dirty="0">
              <a:latin typeface="Letter-join Plus 36" panose="02000505000000020003" pitchFamily="50"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14657"/>
            <a:ext cx="5395619" cy="6566677"/>
          </a:xfrm>
          <a:prstGeom prst="rect">
            <a:avLst/>
          </a:prstGeom>
        </p:spPr>
      </p:pic>
      <p:cxnSp>
        <p:nvCxnSpPr>
          <p:cNvPr id="9" name="Straight Arrow Connector 8"/>
          <p:cNvCxnSpPr/>
          <p:nvPr/>
        </p:nvCxnSpPr>
        <p:spPr>
          <a:xfrm flipH="1" flipV="1">
            <a:off x="6923316" y="923835"/>
            <a:ext cx="1515290" cy="3726542"/>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821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71" y="1834018"/>
            <a:ext cx="5266266" cy="3880773"/>
          </a:xfrm>
        </p:spPr>
        <p:txBody>
          <a:bodyPr>
            <a:normAutofit/>
          </a:bodyPr>
          <a:lstStyle/>
          <a:p>
            <a:r>
              <a:rPr lang="en-GB" sz="8000" dirty="0" smtClean="0">
                <a:latin typeface="Letter-join Plus 36" panose="02000505000000020003" pitchFamily="50" charset="0"/>
              </a:rPr>
              <a:t>Find your flight cost.</a:t>
            </a:r>
            <a:endParaRPr lang="en-GB" sz="8000" dirty="0">
              <a:latin typeface="Letter-join Plus 36" panose="02000505000000020003" pitchFamily="50"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14657"/>
            <a:ext cx="5395619" cy="6566677"/>
          </a:xfrm>
          <a:prstGeom prst="rect">
            <a:avLst/>
          </a:prstGeom>
        </p:spPr>
      </p:pic>
      <p:cxnSp>
        <p:nvCxnSpPr>
          <p:cNvPr id="5" name="Straight Arrow Connector 4"/>
          <p:cNvCxnSpPr/>
          <p:nvPr/>
        </p:nvCxnSpPr>
        <p:spPr>
          <a:xfrm flipH="1" flipV="1">
            <a:off x="6923316" y="923835"/>
            <a:ext cx="1515290" cy="3726542"/>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98657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440" t="36339" r="54685" b="31696"/>
          <a:stretch/>
        </p:blipFill>
        <p:spPr>
          <a:xfrm>
            <a:off x="2364377" y="182877"/>
            <a:ext cx="6420792" cy="6113419"/>
          </a:xfrm>
          <a:prstGeom prst="rect">
            <a:avLst/>
          </a:prstGeom>
        </p:spPr>
      </p:pic>
    </p:spTree>
    <p:extLst>
      <p:ext uri="{BB962C8B-B14F-4D97-AF65-F5344CB8AC3E}">
        <p14:creationId xmlns:p14="http://schemas.microsoft.com/office/powerpoint/2010/main" val="105912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4292" t="20090" r="19495" b="41639"/>
          <a:stretch/>
        </p:blipFill>
        <p:spPr>
          <a:xfrm>
            <a:off x="-278011" y="609600"/>
            <a:ext cx="12277226" cy="3989696"/>
          </a:xfrm>
          <a:prstGeom prst="rect">
            <a:avLst/>
          </a:prstGeom>
        </p:spPr>
      </p:pic>
    </p:spTree>
    <p:extLst>
      <p:ext uri="{BB962C8B-B14F-4D97-AF65-F5344CB8AC3E}">
        <p14:creationId xmlns:p14="http://schemas.microsoft.com/office/powerpoint/2010/main" val="233931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latin typeface="Letter-join Plus 36" panose="02000505000000020003" pitchFamily="50" charset="0"/>
              </a:rPr>
              <a:t>Step 3</a:t>
            </a:r>
            <a:endParaRPr lang="en-GB" sz="6600" dirty="0">
              <a:latin typeface="Letter-join Plus 36" panose="02000505000000020003" pitchFamily="50" charset="0"/>
            </a:endParaRPr>
          </a:p>
        </p:txBody>
      </p:sp>
      <p:sp>
        <p:nvSpPr>
          <p:cNvPr id="3" name="Content Placeholder 2"/>
          <p:cNvSpPr>
            <a:spLocks noGrp="1"/>
          </p:cNvSpPr>
          <p:nvPr>
            <p:ph idx="1"/>
          </p:nvPr>
        </p:nvSpPr>
        <p:spPr/>
        <p:txBody>
          <a:bodyPr>
            <a:normAutofit/>
          </a:bodyPr>
          <a:lstStyle/>
          <a:p>
            <a:pPr marL="0" indent="0">
              <a:buNone/>
            </a:pPr>
            <a:r>
              <a:rPr lang="en-GB" sz="5400" dirty="0" smtClean="0">
                <a:latin typeface="Letter-join Plus 36" panose="02000505000000020003" pitchFamily="50" charset="0"/>
              </a:rPr>
              <a:t>For each city you arrive in, add on accommodation, transport and food costs!</a:t>
            </a:r>
            <a:endParaRPr lang="en-GB" sz="5400" dirty="0">
              <a:latin typeface="Letter-join Plus 36" panose="02000505000000020003" pitchFamily="50" charset="0"/>
            </a:endParaRPr>
          </a:p>
        </p:txBody>
      </p:sp>
    </p:spTree>
    <p:extLst>
      <p:ext uri="{BB962C8B-B14F-4D97-AF65-F5344CB8AC3E}">
        <p14:creationId xmlns:p14="http://schemas.microsoft.com/office/powerpoint/2010/main" val="3415072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2785" t="21161" r="20800" b="42812"/>
          <a:stretch/>
        </p:blipFill>
        <p:spPr>
          <a:xfrm>
            <a:off x="0" y="821400"/>
            <a:ext cx="12083328" cy="3685286"/>
          </a:xfrm>
          <a:prstGeom prst="rect">
            <a:avLst/>
          </a:prstGeom>
        </p:spPr>
      </p:pic>
    </p:spTree>
    <p:extLst>
      <p:ext uri="{BB962C8B-B14F-4D97-AF65-F5344CB8AC3E}">
        <p14:creationId xmlns:p14="http://schemas.microsoft.com/office/powerpoint/2010/main" val="149106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lang="en-GB" sz="4800" u="sng" dirty="0" smtClean="0">
                <a:solidFill>
                  <a:srgbClr val="002060"/>
                </a:solidFill>
                <a:latin typeface="Letter-join Plus 36" panose="02000505000000020003" pitchFamily="50" charset="0"/>
              </a:rPr>
              <a:t>L.O. Budgeting</a:t>
            </a:r>
            <a:endParaRPr lang="en-GB" sz="4800" u="sng" dirty="0">
              <a:solidFill>
                <a:srgbClr val="002060"/>
              </a:solidFill>
              <a:latin typeface="Letter-join Plus 36" panose="02000505000000020003" pitchFamily="50" charset="0"/>
            </a:endParaRPr>
          </a:p>
        </p:txBody>
      </p:sp>
      <p:sp>
        <p:nvSpPr>
          <p:cNvPr id="3" name="Content Placeholder 2"/>
          <p:cNvSpPr>
            <a:spLocks noGrp="1"/>
          </p:cNvSpPr>
          <p:nvPr>
            <p:ph idx="1"/>
          </p:nvPr>
        </p:nvSpPr>
        <p:spPr>
          <a:xfrm>
            <a:off x="159403" y="871621"/>
            <a:ext cx="9603135" cy="3880773"/>
          </a:xfrm>
        </p:spPr>
        <p:txBody>
          <a:bodyPr>
            <a:noAutofit/>
          </a:bodyPr>
          <a:lstStyle/>
          <a:p>
            <a:pPr marL="0" indent="0">
              <a:buNone/>
            </a:pPr>
            <a:r>
              <a:rPr lang="en-GB" sz="3600" dirty="0" smtClean="0">
                <a:solidFill>
                  <a:srgbClr val="FFC000"/>
                </a:solidFill>
                <a:latin typeface="Letter-join Plus 36" panose="02000505000000020003" pitchFamily="50" charset="0"/>
              </a:rPr>
              <a:t>Problem of the Day</a:t>
            </a:r>
          </a:p>
          <a:p>
            <a:pPr marL="0" indent="0">
              <a:buNone/>
            </a:pPr>
            <a:r>
              <a:rPr lang="en-GB" dirty="0"/>
              <a:t> </a:t>
            </a:r>
          </a:p>
          <a:p>
            <a:pPr marL="0" indent="0">
              <a:buNone/>
            </a:pPr>
            <a:endParaRPr lang="en-GB" sz="4000" dirty="0" smtClean="0">
              <a:solidFill>
                <a:srgbClr val="FFC000"/>
              </a:solidFill>
              <a:latin typeface="Letter-join Plus 36" panose="02000505000000020003" pitchFamily="50" charset="0"/>
            </a:endParaRPr>
          </a:p>
        </p:txBody>
      </p:sp>
      <p:sp>
        <p:nvSpPr>
          <p:cNvPr id="6" name="Rectangle 5"/>
          <p:cNvSpPr/>
          <p:nvPr/>
        </p:nvSpPr>
        <p:spPr>
          <a:xfrm>
            <a:off x="4667250" y="4438650"/>
            <a:ext cx="3457022" cy="3137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p:cNvPicPr>
            <a:picLocks noChangeAspect="1"/>
          </p:cNvPicPr>
          <p:nvPr/>
        </p:nvPicPr>
        <p:blipFill rotWithShape="1">
          <a:blip r:embed="rId2"/>
          <a:srcRect l="52744" t="24196" r="17438" b="39375"/>
          <a:stretch/>
        </p:blipFill>
        <p:spPr>
          <a:xfrm>
            <a:off x="4389774" y="1320800"/>
            <a:ext cx="6857346" cy="471009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09451" y="3487783"/>
            <a:ext cx="2991395" cy="2246769"/>
          </a:xfrm>
          <a:prstGeom prst="rect">
            <a:avLst/>
          </a:prstGeom>
          <a:noFill/>
        </p:spPr>
        <p:txBody>
          <a:bodyPr wrap="square" rtlCol="0">
            <a:spAutoFit/>
          </a:bodyPr>
          <a:lstStyle/>
          <a:p>
            <a:r>
              <a:rPr lang="en-GB" sz="2800" dirty="0" smtClean="0">
                <a:latin typeface="Letter-join Plus 36" panose="02000505000000020003" pitchFamily="50" charset="0"/>
              </a:rPr>
              <a:t>What mistake do you think Children make when answering this question?</a:t>
            </a:r>
            <a:endParaRPr lang="en-GB" sz="2800" dirty="0">
              <a:latin typeface="Letter-join Plus 36" panose="02000505000000020003" pitchFamily="50" charset="0"/>
            </a:endParaRPr>
          </a:p>
        </p:txBody>
      </p:sp>
    </p:spTree>
    <p:extLst>
      <p:ext uri="{BB962C8B-B14F-4D97-AF65-F5344CB8AC3E}">
        <p14:creationId xmlns:p14="http://schemas.microsoft.com/office/powerpoint/2010/main" val="2886643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36" panose="02000505000000020003" pitchFamily="50" charset="0"/>
              </a:rPr>
              <a:t>Why did I choose a taxi?</a:t>
            </a:r>
            <a:endParaRPr lang="en-GB" dirty="0">
              <a:latin typeface="Letter-join Plus 36" panose="02000505000000020003" pitchFamily="50" charset="0"/>
            </a:endParaRPr>
          </a:p>
        </p:txBody>
      </p:sp>
      <p:pic>
        <p:nvPicPr>
          <p:cNvPr id="4" name="Picture 3"/>
          <p:cNvPicPr>
            <a:picLocks noChangeAspect="1"/>
          </p:cNvPicPr>
          <p:nvPr/>
        </p:nvPicPr>
        <p:blipFill rotWithShape="1">
          <a:blip r:embed="rId2"/>
          <a:srcRect l="26039" t="41161" r="29988" b="26696"/>
          <a:stretch/>
        </p:blipFill>
        <p:spPr>
          <a:xfrm>
            <a:off x="888274" y="1423851"/>
            <a:ext cx="10235182" cy="4206240"/>
          </a:xfrm>
          <a:prstGeom prst="rect">
            <a:avLst/>
          </a:prstGeom>
        </p:spPr>
      </p:pic>
      <p:cxnSp>
        <p:nvCxnSpPr>
          <p:cNvPr id="6" name="Straight Arrow Connector 5"/>
          <p:cNvCxnSpPr/>
          <p:nvPr/>
        </p:nvCxnSpPr>
        <p:spPr>
          <a:xfrm flipV="1">
            <a:off x="156754" y="3200400"/>
            <a:ext cx="914400" cy="3918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619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980" y="1755640"/>
            <a:ext cx="8596668" cy="3880773"/>
          </a:xfrm>
        </p:spPr>
        <p:txBody>
          <a:bodyPr>
            <a:noAutofit/>
          </a:bodyPr>
          <a:lstStyle/>
          <a:p>
            <a:pPr marL="0" indent="0">
              <a:buNone/>
            </a:pPr>
            <a:r>
              <a:rPr lang="en-GB" sz="8000" dirty="0" smtClean="0">
                <a:latin typeface="Letter-join Plus 36" panose="02000505000000020003" pitchFamily="50" charset="0"/>
              </a:rPr>
              <a:t>Day 1 Total = </a:t>
            </a:r>
            <a:r>
              <a:rPr lang="en-GB" sz="8000" dirty="0" smtClean="0">
                <a:solidFill>
                  <a:schemeClr val="accent5"/>
                </a:solidFill>
                <a:latin typeface="Letter-join Plus 36" panose="02000505000000020003" pitchFamily="50" charset="0"/>
              </a:rPr>
              <a:t>£1189</a:t>
            </a:r>
          </a:p>
        </p:txBody>
      </p:sp>
      <p:sp>
        <p:nvSpPr>
          <p:cNvPr id="5" name="Title 4"/>
          <p:cNvSpPr>
            <a:spLocks noGrp="1"/>
          </p:cNvSpPr>
          <p:nvPr>
            <p:ph type="title"/>
          </p:nvPr>
        </p:nvSpPr>
        <p:spPr>
          <a:xfrm>
            <a:off x="638145" y="609600"/>
            <a:ext cx="8596668" cy="1320800"/>
          </a:xfrm>
        </p:spPr>
        <p:txBody>
          <a:bodyPr/>
          <a:lstStyle/>
          <a:p>
            <a:endParaRPr lang="en-GB"/>
          </a:p>
        </p:txBody>
      </p:sp>
    </p:spTree>
    <p:extLst>
      <p:ext uri="{BB962C8B-B14F-4D97-AF65-F5344CB8AC3E}">
        <p14:creationId xmlns:p14="http://schemas.microsoft.com/office/powerpoint/2010/main" val="1183075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430870" cy="1320800"/>
          </a:xfrm>
        </p:spPr>
        <p:txBody>
          <a:bodyPr>
            <a:normAutofit fontScale="90000"/>
          </a:bodyPr>
          <a:lstStyle/>
          <a:p>
            <a:r>
              <a:rPr lang="en-GB" sz="6600" dirty="0" smtClean="0">
                <a:latin typeface="Letter-join Plus 36" panose="02000505000000020003" pitchFamily="50" charset="0"/>
              </a:rPr>
              <a:t>Day 2</a:t>
            </a:r>
            <a:br>
              <a:rPr lang="en-GB" sz="6600" dirty="0" smtClean="0">
                <a:latin typeface="Letter-join Plus 36" panose="02000505000000020003" pitchFamily="50" charset="0"/>
              </a:rPr>
            </a:br>
            <a:r>
              <a:rPr lang="en-GB" sz="6600" dirty="0">
                <a:latin typeface="Letter-join Plus 36" panose="02000505000000020003" pitchFamily="50" charset="0"/>
              </a:rPr>
              <a:t/>
            </a:r>
            <a:br>
              <a:rPr lang="en-GB" sz="6600" dirty="0">
                <a:latin typeface="Letter-join Plus 36" panose="02000505000000020003" pitchFamily="50" charset="0"/>
              </a:rPr>
            </a:br>
            <a:r>
              <a:rPr lang="en-GB" sz="4900" dirty="0" smtClean="0">
                <a:latin typeface="Letter-join Plus 36" panose="02000505000000020003" pitchFamily="50" charset="0"/>
              </a:rPr>
              <a:t>I decide to travel next to Caracas.</a:t>
            </a:r>
            <a:br>
              <a:rPr lang="en-GB" sz="4900" dirty="0" smtClean="0">
                <a:latin typeface="Letter-join Plus 36" panose="02000505000000020003" pitchFamily="50" charset="0"/>
              </a:rPr>
            </a:br>
            <a:r>
              <a:rPr lang="en-GB" sz="4900" dirty="0">
                <a:latin typeface="Letter-join Plus 36" panose="02000505000000020003" pitchFamily="50" charset="0"/>
              </a:rPr>
              <a:t/>
            </a:r>
            <a:br>
              <a:rPr lang="en-GB" sz="4900" dirty="0">
                <a:latin typeface="Letter-join Plus 36" panose="02000505000000020003" pitchFamily="50" charset="0"/>
              </a:rPr>
            </a:br>
            <a:r>
              <a:rPr lang="en-GB" sz="4900" dirty="0" smtClean="0">
                <a:latin typeface="Letter-join Plus 36" panose="02000505000000020003" pitchFamily="50" charset="0"/>
              </a:rPr>
              <a:t>I repeat the same steps as before. </a:t>
            </a:r>
            <a:endParaRPr lang="en-GB" sz="4900" dirty="0">
              <a:latin typeface="Letter-join Plus 36" panose="02000505000000020003" pitchFamily="50"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14657"/>
            <a:ext cx="5395619" cy="6566677"/>
          </a:xfrm>
          <a:prstGeom prst="rect">
            <a:avLst/>
          </a:prstGeom>
        </p:spPr>
      </p:pic>
      <p:cxnSp>
        <p:nvCxnSpPr>
          <p:cNvPr id="5" name="Straight Arrow Connector 4"/>
          <p:cNvCxnSpPr/>
          <p:nvPr/>
        </p:nvCxnSpPr>
        <p:spPr>
          <a:xfrm flipH="1" flipV="1">
            <a:off x="6923316" y="923835"/>
            <a:ext cx="1515290" cy="3726542"/>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flipV="1">
            <a:off x="6923316" y="475343"/>
            <a:ext cx="583474" cy="448492"/>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212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4031" t="25804" r="23462" b="14553"/>
          <a:stretch/>
        </p:blipFill>
        <p:spPr>
          <a:xfrm>
            <a:off x="1371599" y="609600"/>
            <a:ext cx="9183190" cy="5864599"/>
          </a:xfrm>
          <a:prstGeom prst="rect">
            <a:avLst/>
          </a:prstGeom>
        </p:spPr>
      </p:pic>
    </p:spTree>
    <p:extLst>
      <p:ext uri="{BB962C8B-B14F-4D97-AF65-F5344CB8AC3E}">
        <p14:creationId xmlns:p14="http://schemas.microsoft.com/office/powerpoint/2010/main" val="307033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545" y="2977227"/>
            <a:ext cx="8596668" cy="3880773"/>
          </a:xfrm>
        </p:spPr>
        <p:txBody>
          <a:bodyPr>
            <a:normAutofit/>
          </a:bodyPr>
          <a:lstStyle/>
          <a:p>
            <a:r>
              <a:rPr lang="en-GB" sz="4800" dirty="0" smtClean="0">
                <a:latin typeface="Letter-join Plus 36" panose="02000505000000020003" pitchFamily="50" charset="0"/>
              </a:rPr>
              <a:t>Do you think I can carry on travelling?</a:t>
            </a:r>
          </a:p>
          <a:p>
            <a:r>
              <a:rPr lang="en-GB" sz="4800" dirty="0" smtClean="0">
                <a:latin typeface="Letter-join Plus 36" panose="02000505000000020003" pitchFamily="50" charset="0"/>
              </a:rPr>
              <a:t>Did I budget well?</a:t>
            </a:r>
          </a:p>
          <a:p>
            <a:r>
              <a:rPr lang="en-GB" sz="4800" dirty="0" smtClean="0">
                <a:latin typeface="Letter-join Plus 36" panose="02000505000000020003" pitchFamily="50" charset="0"/>
              </a:rPr>
              <a:t>How do you know?</a:t>
            </a:r>
            <a:endParaRPr lang="en-GB" sz="4800" dirty="0">
              <a:latin typeface="Letter-join Plus 36" panose="02000505000000020003" pitchFamily="50" charset="0"/>
            </a:endParaRPr>
          </a:p>
        </p:txBody>
      </p:sp>
      <p:pic>
        <p:nvPicPr>
          <p:cNvPr id="4" name="Picture 3"/>
          <p:cNvPicPr>
            <a:picLocks noChangeAspect="1"/>
          </p:cNvPicPr>
          <p:nvPr/>
        </p:nvPicPr>
        <p:blipFill rotWithShape="1">
          <a:blip r:embed="rId2"/>
          <a:srcRect l="13689" t="21161" r="18642" b="15804"/>
          <a:stretch/>
        </p:blipFill>
        <p:spPr>
          <a:xfrm>
            <a:off x="0" y="188858"/>
            <a:ext cx="11960528" cy="6264193"/>
          </a:xfrm>
          <a:prstGeom prst="rect">
            <a:avLst/>
          </a:prstGeom>
        </p:spPr>
      </p:pic>
      <p:cxnSp>
        <p:nvCxnSpPr>
          <p:cNvPr id="6" name="Straight Arrow Connector 5"/>
          <p:cNvCxnSpPr/>
          <p:nvPr/>
        </p:nvCxnSpPr>
        <p:spPr>
          <a:xfrm flipH="1" flipV="1">
            <a:off x="4650377" y="6165669"/>
            <a:ext cx="2011680" cy="4180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53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247090"/>
            <a:ext cx="10149840" cy="3880773"/>
          </a:xfrm>
        </p:spPr>
        <p:txBody>
          <a:bodyPr>
            <a:noAutofit/>
          </a:bodyPr>
          <a:lstStyle/>
          <a:p>
            <a:pPr marL="0" indent="0">
              <a:buNone/>
            </a:pPr>
            <a:r>
              <a:rPr lang="en-GB" sz="4800" dirty="0" smtClean="0">
                <a:latin typeface="Letter-join Plus 36" panose="02000505000000020003" pitchFamily="50" charset="0"/>
              </a:rPr>
              <a:t>Day 1 + Day 2 = </a:t>
            </a:r>
            <a:r>
              <a:rPr lang="en-GB" sz="4800" dirty="0" smtClean="0">
                <a:solidFill>
                  <a:srgbClr val="FF0000"/>
                </a:solidFill>
                <a:latin typeface="Letter-join Plus 36" panose="02000505000000020003" pitchFamily="50" charset="0"/>
              </a:rPr>
              <a:t>£1741</a:t>
            </a:r>
          </a:p>
          <a:p>
            <a:pPr marL="0" indent="0">
              <a:buNone/>
            </a:pPr>
            <a:endParaRPr lang="en-GB" sz="4800" dirty="0">
              <a:latin typeface="Letter-join Plus 36" panose="02000505000000020003" pitchFamily="50" charset="0"/>
            </a:endParaRPr>
          </a:p>
          <a:p>
            <a:pPr marL="0" indent="0">
              <a:buNone/>
            </a:pPr>
            <a:endParaRPr lang="en-GB" sz="4800" dirty="0" smtClean="0">
              <a:latin typeface="Letter-join Plus 36" panose="02000505000000020003" pitchFamily="50" charset="0"/>
            </a:endParaRPr>
          </a:p>
          <a:p>
            <a:r>
              <a:rPr lang="en-GB" sz="4800" dirty="0" smtClean="0">
                <a:latin typeface="Letter-join Plus 36" panose="02000505000000020003" pitchFamily="50" charset="0"/>
              </a:rPr>
              <a:t>Do you think I can carry on travelling?</a:t>
            </a:r>
          </a:p>
          <a:p>
            <a:r>
              <a:rPr lang="en-GB" sz="4800" dirty="0" smtClean="0">
                <a:latin typeface="Letter-join Plus 36" panose="02000505000000020003" pitchFamily="50" charset="0"/>
              </a:rPr>
              <a:t>How do you know?</a:t>
            </a:r>
            <a:endParaRPr lang="en-GB" sz="4800" dirty="0">
              <a:latin typeface="Letter-join Plus 36" panose="02000505000000020003" pitchFamily="50" charset="0"/>
            </a:endParaRPr>
          </a:p>
        </p:txBody>
      </p:sp>
    </p:spTree>
    <p:extLst>
      <p:ext uri="{BB962C8B-B14F-4D97-AF65-F5344CB8AC3E}">
        <p14:creationId xmlns:p14="http://schemas.microsoft.com/office/powerpoint/2010/main" val="163551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latin typeface="Letter-join Plus 36" panose="02000505000000020003" pitchFamily="50" charset="0"/>
              </a:rPr>
              <a:t>What if </a:t>
            </a:r>
            <a:br>
              <a:rPr lang="en-GB" sz="5400" dirty="0" smtClean="0">
                <a:latin typeface="Letter-join Plus 36" panose="02000505000000020003" pitchFamily="50" charset="0"/>
              </a:rPr>
            </a:br>
            <a:r>
              <a:rPr lang="en-GB" sz="5400" dirty="0" smtClean="0">
                <a:latin typeface="Letter-join Plus 36" panose="02000505000000020003" pitchFamily="50" charset="0"/>
              </a:rPr>
              <a:t>Day 1 + Day 2 = £9182</a:t>
            </a:r>
            <a:endParaRPr lang="en-GB" sz="5400" dirty="0">
              <a:latin typeface="Letter-join Plus 36" panose="02000505000000020003" pitchFamily="50" charset="0"/>
            </a:endParaRPr>
          </a:p>
        </p:txBody>
      </p:sp>
      <p:sp>
        <p:nvSpPr>
          <p:cNvPr id="3" name="Content Placeholder 2"/>
          <p:cNvSpPr>
            <a:spLocks noGrp="1"/>
          </p:cNvSpPr>
          <p:nvPr>
            <p:ph idx="1"/>
          </p:nvPr>
        </p:nvSpPr>
        <p:spPr>
          <a:xfrm>
            <a:off x="1448042" y="2656977"/>
            <a:ext cx="8596668" cy="3880773"/>
          </a:xfrm>
        </p:spPr>
        <p:txBody>
          <a:bodyPr>
            <a:normAutofit/>
          </a:bodyPr>
          <a:lstStyle/>
          <a:p>
            <a:pPr marL="0" indent="0">
              <a:buNone/>
            </a:pPr>
            <a:r>
              <a:rPr lang="en-GB" sz="4400" dirty="0" smtClean="0">
                <a:latin typeface="Letter-join Plus 36" panose="02000505000000020003" pitchFamily="50" charset="0"/>
              </a:rPr>
              <a:t>Should I carry on travelling?</a:t>
            </a:r>
          </a:p>
          <a:p>
            <a:pPr marL="0" indent="0">
              <a:buNone/>
            </a:pPr>
            <a:r>
              <a:rPr lang="en-GB" sz="4400" dirty="0" smtClean="0">
                <a:latin typeface="Letter-join Plus 36" panose="02000505000000020003" pitchFamily="50" charset="0"/>
              </a:rPr>
              <a:t>Did I budget well?</a:t>
            </a:r>
            <a:endParaRPr lang="en-GB" sz="4400" dirty="0">
              <a:latin typeface="Letter-join Plus 36" panose="02000505000000020003" pitchFamily="50" charset="0"/>
            </a:endParaRPr>
          </a:p>
        </p:txBody>
      </p:sp>
    </p:spTree>
    <p:extLst>
      <p:ext uri="{BB962C8B-B14F-4D97-AF65-F5344CB8AC3E}">
        <p14:creationId xmlns:p14="http://schemas.microsoft.com/office/powerpoint/2010/main" val="1706444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smtClean="0">
                <a:solidFill>
                  <a:schemeClr val="tx1"/>
                </a:solidFill>
                <a:latin typeface="Letter-join Plus 36" panose="02000505000000020003" pitchFamily="50" charset="0"/>
              </a:rPr>
              <a:t>Remember: You want to travel for as many days to as many places as you can.</a:t>
            </a:r>
            <a:br>
              <a:rPr lang="en-GB" sz="4400" dirty="0" smtClean="0">
                <a:solidFill>
                  <a:schemeClr val="tx1"/>
                </a:solidFill>
                <a:latin typeface="Letter-join Plus 36" panose="02000505000000020003" pitchFamily="50" charset="0"/>
              </a:rPr>
            </a:br>
            <a:r>
              <a:rPr lang="en-GB" sz="4400" dirty="0">
                <a:solidFill>
                  <a:schemeClr val="tx1"/>
                </a:solidFill>
                <a:latin typeface="Letter-join Plus 36" panose="02000505000000020003" pitchFamily="50" charset="0"/>
              </a:rPr>
              <a:t/>
            </a:r>
            <a:br>
              <a:rPr lang="en-GB" sz="4400" dirty="0">
                <a:solidFill>
                  <a:schemeClr val="tx1"/>
                </a:solidFill>
                <a:latin typeface="Letter-join Plus 36" panose="02000505000000020003" pitchFamily="50" charset="0"/>
              </a:rPr>
            </a:br>
            <a:r>
              <a:rPr lang="en-GB" sz="4400" dirty="0" smtClean="0">
                <a:solidFill>
                  <a:schemeClr val="tx1"/>
                </a:solidFill>
                <a:latin typeface="Letter-join Plus 36" panose="02000505000000020003" pitchFamily="50" charset="0"/>
              </a:rPr>
              <a:t>Planning your trip will take more than one attempt! So keep trying until you find the best trip. </a:t>
            </a:r>
            <a:endParaRPr lang="en-GB" sz="4400" dirty="0">
              <a:solidFill>
                <a:schemeClr val="tx1"/>
              </a:solidFill>
              <a:latin typeface="Letter-join Plus 36" panose="02000505000000020003" pitchFamily="50" charset="0"/>
            </a:endParaRPr>
          </a:p>
        </p:txBody>
      </p:sp>
    </p:spTree>
    <p:extLst>
      <p:ext uri="{BB962C8B-B14F-4D97-AF65-F5344CB8AC3E}">
        <p14:creationId xmlns:p14="http://schemas.microsoft.com/office/powerpoint/2010/main" val="63208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59" y="230777"/>
            <a:ext cx="8596668" cy="1320800"/>
          </a:xfrm>
        </p:spPr>
        <p:txBody>
          <a:bodyPr/>
          <a:lstStyle/>
          <a:p>
            <a:r>
              <a:rPr lang="en-GB" u="sng" dirty="0" smtClean="0">
                <a:latin typeface="Letter-join Plus 36" panose="02000505000000020003" pitchFamily="50" charset="0"/>
              </a:rPr>
              <a:t>L.O. Budgeting</a:t>
            </a:r>
            <a:r>
              <a:rPr lang="en-GB" dirty="0" smtClean="0">
                <a:latin typeface="Letter-join Plus 36" panose="02000505000000020003" pitchFamily="50" charset="0"/>
              </a:rPr>
              <a:t/>
            </a:r>
            <a:br>
              <a:rPr lang="en-GB" dirty="0" smtClean="0">
                <a:latin typeface="Letter-join Plus 36" panose="02000505000000020003" pitchFamily="50" charset="0"/>
              </a:rPr>
            </a:br>
            <a:r>
              <a:rPr lang="en-GB" dirty="0" smtClean="0">
                <a:latin typeface="Letter-join Plus 36" panose="02000505000000020003" pitchFamily="50" charset="0"/>
              </a:rPr>
              <a:t>You can use a calculator!</a:t>
            </a:r>
            <a:endParaRPr lang="en-GB" dirty="0">
              <a:latin typeface="Letter-join Plus 36" panose="02000505000000020003" pitchFamily="50" charset="0"/>
            </a:endParaRPr>
          </a:p>
        </p:txBody>
      </p:sp>
      <p:sp>
        <p:nvSpPr>
          <p:cNvPr id="3" name="Content Placeholder 2"/>
          <p:cNvSpPr>
            <a:spLocks noGrp="1"/>
          </p:cNvSpPr>
          <p:nvPr>
            <p:ph idx="1"/>
          </p:nvPr>
        </p:nvSpPr>
        <p:spPr>
          <a:xfrm>
            <a:off x="533643" y="1809931"/>
            <a:ext cx="8596668" cy="4640217"/>
          </a:xfrm>
        </p:spPr>
        <p:txBody>
          <a:bodyPr>
            <a:normAutofit/>
          </a:bodyPr>
          <a:lstStyle/>
          <a:p>
            <a:pPr marL="0" indent="0">
              <a:buNone/>
            </a:pPr>
            <a:r>
              <a:rPr lang="en-GB" sz="3200" dirty="0" smtClean="0">
                <a:latin typeface="Letter-join Plus 36" panose="02000505000000020003" pitchFamily="50" charset="0"/>
              </a:rPr>
              <a:t>Bronze- You have no budget! Plan a 5 day trip. What is the total cost? Use the sheet for help. </a:t>
            </a:r>
          </a:p>
          <a:p>
            <a:pPr marL="0" indent="0">
              <a:buNone/>
            </a:pPr>
            <a:endParaRPr lang="en-GB" sz="3200" dirty="0">
              <a:latin typeface="Letter-join Plus 36" panose="02000505000000020003" pitchFamily="50" charset="0"/>
            </a:endParaRPr>
          </a:p>
          <a:p>
            <a:pPr marL="0" indent="0">
              <a:buNone/>
            </a:pPr>
            <a:r>
              <a:rPr lang="en-GB" sz="3200" dirty="0" smtClean="0">
                <a:latin typeface="Letter-join Plus 36" panose="02000505000000020003" pitchFamily="50" charset="0"/>
              </a:rPr>
              <a:t>Silver-Use the planning sheet to help you with your first trip. Then, try on your own.</a:t>
            </a:r>
          </a:p>
          <a:p>
            <a:pPr marL="0" indent="0">
              <a:buNone/>
            </a:pPr>
            <a:endParaRPr lang="en-GB" sz="3200" dirty="0">
              <a:latin typeface="Letter-join Plus 36" panose="02000505000000020003" pitchFamily="50" charset="0"/>
            </a:endParaRPr>
          </a:p>
          <a:p>
            <a:pPr marL="0" indent="0">
              <a:buNone/>
            </a:pPr>
            <a:r>
              <a:rPr lang="en-GB" sz="3200" dirty="0" smtClean="0">
                <a:latin typeface="Letter-join Plus 36" panose="02000505000000020003" pitchFamily="50" charset="0"/>
              </a:rPr>
              <a:t>Gold- Work independently with no planning sheet for support.</a:t>
            </a:r>
            <a:endParaRPr lang="en-GB" sz="3200" dirty="0">
              <a:latin typeface="Letter-join Plus 36" panose="02000505000000020003" pitchFamily="50" charset="0"/>
            </a:endParaRPr>
          </a:p>
        </p:txBody>
      </p:sp>
    </p:spTree>
    <p:extLst>
      <p:ext uri="{BB962C8B-B14F-4D97-AF65-F5344CB8AC3E}">
        <p14:creationId xmlns:p14="http://schemas.microsoft.com/office/powerpoint/2010/main" val="18468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u="sng" dirty="0" smtClean="0">
                <a:solidFill>
                  <a:srgbClr val="002060"/>
                </a:solidFill>
                <a:latin typeface="Letter-join Plus 36" panose="02000505000000020003" pitchFamily="50" charset="0"/>
              </a:rPr>
              <a:t>L.O. Budgeting</a:t>
            </a:r>
            <a:endParaRPr lang="en-GB" sz="6000" u="sng" dirty="0">
              <a:solidFill>
                <a:srgbClr val="002060"/>
              </a:solidFill>
              <a:latin typeface="Letter-join Plus 36" panose="02000505000000020003" pitchFamily="50" charset="0"/>
            </a:endParaRPr>
          </a:p>
        </p:txBody>
      </p:sp>
      <p:sp>
        <p:nvSpPr>
          <p:cNvPr id="3" name="Content Placeholder 2"/>
          <p:cNvSpPr>
            <a:spLocks noGrp="1"/>
          </p:cNvSpPr>
          <p:nvPr>
            <p:ph idx="1"/>
          </p:nvPr>
        </p:nvSpPr>
        <p:spPr>
          <a:xfrm>
            <a:off x="416076" y="1930400"/>
            <a:ext cx="9603135" cy="3880773"/>
          </a:xfrm>
        </p:spPr>
        <p:txBody>
          <a:bodyPr>
            <a:noAutofit/>
          </a:bodyPr>
          <a:lstStyle/>
          <a:p>
            <a:r>
              <a:rPr lang="en-GB" sz="4800" dirty="0" smtClean="0">
                <a:solidFill>
                  <a:srgbClr val="C00000"/>
                </a:solidFill>
                <a:latin typeface="Letter-join Plus 36" panose="02000505000000020003" pitchFamily="50" charset="0"/>
              </a:rPr>
              <a:t>I can plan a trip and find the total cost.</a:t>
            </a:r>
          </a:p>
          <a:p>
            <a:r>
              <a:rPr lang="en-GB" sz="4800" dirty="0" smtClean="0">
                <a:solidFill>
                  <a:schemeClr val="bg1">
                    <a:lumMod val="50000"/>
                  </a:schemeClr>
                </a:solidFill>
                <a:latin typeface="Letter-join Plus 36" panose="02000505000000020003" pitchFamily="50" charset="0"/>
              </a:rPr>
              <a:t>I can plan a trip within a budget.</a:t>
            </a:r>
          </a:p>
          <a:p>
            <a:r>
              <a:rPr lang="en-GB" sz="4800" dirty="0" smtClean="0">
                <a:solidFill>
                  <a:srgbClr val="FFC000"/>
                </a:solidFill>
                <a:latin typeface="Letter-join Plus 36" panose="02000505000000020003" pitchFamily="50" charset="0"/>
              </a:rPr>
              <a:t>I can plan the most cost effective trip within a budget.</a:t>
            </a:r>
          </a:p>
          <a:p>
            <a:endParaRPr lang="en-GB" sz="4800" dirty="0" smtClean="0">
              <a:solidFill>
                <a:srgbClr val="FFC000"/>
              </a:solidFill>
              <a:latin typeface="Letter-join Plus 36" panose="02000505000000020003" pitchFamily="50" charset="0"/>
            </a:endParaRPr>
          </a:p>
        </p:txBody>
      </p:sp>
    </p:spTree>
    <p:extLst>
      <p:ext uri="{BB962C8B-B14F-4D97-AF65-F5344CB8AC3E}">
        <p14:creationId xmlns:p14="http://schemas.microsoft.com/office/powerpoint/2010/main" val="158432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Letter-join Plus 36" panose="02000505000000020003" pitchFamily="50" charset="0"/>
              </a:rPr>
              <a:t>What do these words mean?</a:t>
            </a:r>
            <a:endParaRPr lang="en-GB" sz="4400" dirty="0">
              <a:latin typeface="Letter-join Plus 36" panose="02000505000000020003" pitchFamily="50" charset="0"/>
            </a:endParaRPr>
          </a:p>
        </p:txBody>
      </p:sp>
      <p:sp>
        <p:nvSpPr>
          <p:cNvPr id="3" name="Content Placeholder 2"/>
          <p:cNvSpPr>
            <a:spLocks noGrp="1"/>
          </p:cNvSpPr>
          <p:nvPr>
            <p:ph idx="1"/>
          </p:nvPr>
        </p:nvSpPr>
        <p:spPr/>
        <p:txBody>
          <a:bodyPr>
            <a:normAutofit/>
          </a:bodyPr>
          <a:lstStyle/>
          <a:p>
            <a:r>
              <a:rPr lang="en-GB" sz="6000" dirty="0" smtClean="0">
                <a:latin typeface="Letter-join Plus 36" panose="02000505000000020003" pitchFamily="50" charset="0"/>
              </a:rPr>
              <a:t>Budget</a:t>
            </a:r>
          </a:p>
          <a:p>
            <a:r>
              <a:rPr lang="en-GB" sz="6000" dirty="0" smtClean="0">
                <a:latin typeface="Letter-join Plus 36" panose="02000505000000020003" pitchFamily="50" charset="0"/>
              </a:rPr>
              <a:t>Cost effective</a:t>
            </a:r>
          </a:p>
          <a:p>
            <a:r>
              <a:rPr lang="en-GB" sz="6000" dirty="0" smtClean="0">
                <a:latin typeface="Letter-join Plus 36" panose="02000505000000020003" pitchFamily="50" charset="0"/>
              </a:rPr>
              <a:t>Finance</a:t>
            </a:r>
            <a:endParaRPr lang="en-GB" sz="6000" dirty="0">
              <a:latin typeface="Letter-join Plus 36" panose="02000505000000020003" pitchFamily="50" charset="0"/>
            </a:endParaRPr>
          </a:p>
        </p:txBody>
      </p:sp>
    </p:spTree>
    <p:extLst>
      <p:ext uri="{BB962C8B-B14F-4D97-AF65-F5344CB8AC3E}">
        <p14:creationId xmlns:p14="http://schemas.microsoft.com/office/powerpoint/2010/main" val="425528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Letter-join Plus 36" panose="02000505000000020003" pitchFamily="50" charset="0"/>
              </a:rPr>
              <a:t>What do these words mean?</a:t>
            </a:r>
            <a:endParaRPr lang="en-GB" sz="4400" dirty="0">
              <a:latin typeface="Letter-join Plus 36" panose="02000505000000020003" pitchFamily="50" charset="0"/>
            </a:endParaRPr>
          </a:p>
        </p:txBody>
      </p:sp>
      <p:sp>
        <p:nvSpPr>
          <p:cNvPr id="3" name="Content Placeholder 2"/>
          <p:cNvSpPr>
            <a:spLocks noGrp="1"/>
          </p:cNvSpPr>
          <p:nvPr>
            <p:ph idx="1"/>
          </p:nvPr>
        </p:nvSpPr>
        <p:spPr/>
        <p:txBody>
          <a:bodyPr>
            <a:noAutofit/>
          </a:bodyPr>
          <a:lstStyle/>
          <a:p>
            <a:r>
              <a:rPr lang="en-GB" sz="4000" b="1" dirty="0" smtClean="0">
                <a:latin typeface="Letter-join Plus 36" panose="02000505000000020003" pitchFamily="50" charset="0"/>
              </a:rPr>
              <a:t>Budget</a:t>
            </a:r>
            <a:r>
              <a:rPr lang="en-GB" sz="4000" dirty="0" smtClean="0">
                <a:latin typeface="Letter-join Plus 36" panose="02000505000000020003" pitchFamily="50" charset="0"/>
              </a:rPr>
              <a:t>- a financial plan</a:t>
            </a:r>
          </a:p>
          <a:p>
            <a:r>
              <a:rPr lang="en-GB" sz="4000" b="1" dirty="0" smtClean="0">
                <a:latin typeface="Letter-join Plus 36" panose="02000505000000020003" pitchFamily="50" charset="0"/>
              </a:rPr>
              <a:t>Cost effective- </a:t>
            </a:r>
            <a:r>
              <a:rPr lang="en-GB" sz="4000" dirty="0">
                <a:latin typeface="Letter-join Plus 36" panose="02000505000000020003" pitchFamily="50" charset="0"/>
              </a:rPr>
              <a:t>something that is a good value, where the benefits and usage are worth at </a:t>
            </a:r>
            <a:r>
              <a:rPr lang="en-GB" sz="4000" b="1" dirty="0">
                <a:latin typeface="Letter-join Plus 36" panose="02000505000000020003" pitchFamily="50" charset="0"/>
              </a:rPr>
              <a:t>least</a:t>
            </a:r>
            <a:r>
              <a:rPr lang="en-GB" sz="4000" dirty="0">
                <a:latin typeface="Letter-join Plus 36" panose="02000505000000020003" pitchFamily="50" charset="0"/>
              </a:rPr>
              <a:t> what is paid for them</a:t>
            </a:r>
            <a:endParaRPr lang="en-GB" sz="4000" dirty="0" smtClean="0">
              <a:latin typeface="Letter-join Plus 36" panose="02000505000000020003" pitchFamily="50" charset="0"/>
            </a:endParaRPr>
          </a:p>
          <a:p>
            <a:r>
              <a:rPr lang="en-GB" sz="4000" b="1" dirty="0" smtClean="0">
                <a:latin typeface="Letter-join Plus 36" panose="02000505000000020003" pitchFamily="50" charset="0"/>
              </a:rPr>
              <a:t>Finance</a:t>
            </a:r>
            <a:r>
              <a:rPr lang="en-GB" sz="4000" dirty="0" smtClean="0">
                <a:latin typeface="Letter-join Plus 36" panose="02000505000000020003" pitchFamily="50" charset="0"/>
              </a:rPr>
              <a:t>- managing money</a:t>
            </a:r>
            <a:endParaRPr lang="en-GB" sz="4000" dirty="0">
              <a:latin typeface="Letter-join Plus 36" panose="02000505000000020003" pitchFamily="50" charset="0"/>
            </a:endParaRPr>
          </a:p>
        </p:txBody>
      </p:sp>
    </p:spTree>
    <p:extLst>
      <p:ext uri="{BB962C8B-B14F-4D97-AF65-F5344CB8AC3E}">
        <p14:creationId xmlns:p14="http://schemas.microsoft.com/office/powerpoint/2010/main" val="18680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9600" dirty="0" smtClean="0">
                <a:latin typeface="Letter-join Plus 36" panose="02000505000000020003" pitchFamily="50" charset="0"/>
              </a:rPr>
              <a:t>When might you need to create a budget?</a:t>
            </a:r>
            <a:endParaRPr lang="en-GB" sz="9600" dirty="0">
              <a:latin typeface="Letter-join Plus 36" panose="02000505000000020003" pitchFamily="50" charset="0"/>
            </a:endParaRPr>
          </a:p>
        </p:txBody>
      </p:sp>
    </p:spTree>
    <p:extLst>
      <p:ext uri="{BB962C8B-B14F-4D97-AF65-F5344CB8AC3E}">
        <p14:creationId xmlns:p14="http://schemas.microsoft.com/office/powerpoint/2010/main" val="260513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094" y="100149"/>
            <a:ext cx="8596668" cy="1320800"/>
          </a:xfrm>
        </p:spPr>
        <p:txBody>
          <a:bodyPr>
            <a:noAutofit/>
          </a:bodyPr>
          <a:lstStyle/>
          <a:p>
            <a:r>
              <a:rPr lang="en-GB" sz="4800" dirty="0" smtClean="0">
                <a:latin typeface="Letter-join Plus 36" panose="02000505000000020003" pitchFamily="50" charset="0"/>
              </a:rPr>
              <a:t>Who watched Race Across the World?</a:t>
            </a:r>
            <a:endParaRPr lang="en-GB" sz="4800" dirty="0">
              <a:latin typeface="Letter-join Plus 36" panose="02000505000000020003" pitchFamily="50"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970" y="1746453"/>
            <a:ext cx="8413638" cy="4771913"/>
          </a:xfrm>
        </p:spPr>
      </p:pic>
    </p:spTree>
    <p:extLst>
      <p:ext uri="{BB962C8B-B14F-4D97-AF65-F5344CB8AC3E}">
        <p14:creationId xmlns:p14="http://schemas.microsoft.com/office/powerpoint/2010/main" val="386703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a:solidFill>
                  <a:schemeClr val="tx1"/>
                </a:solidFill>
                <a:latin typeface="Letter-join Plus 36" panose="02000505000000020003" pitchFamily="50" charset="0"/>
              </a:rPr>
              <a:t>Use the information given to you to plan </a:t>
            </a:r>
            <a:r>
              <a:rPr lang="en-GB" sz="4800" dirty="0" smtClean="0">
                <a:solidFill>
                  <a:schemeClr val="tx1"/>
                </a:solidFill>
                <a:latin typeface="Letter-join Plus 36" panose="02000505000000020003" pitchFamily="50" charset="0"/>
              </a:rPr>
              <a:t>a trip </a:t>
            </a:r>
            <a:r>
              <a:rPr lang="en-GB" sz="4800" dirty="0">
                <a:solidFill>
                  <a:schemeClr val="tx1"/>
                </a:solidFill>
                <a:latin typeface="Letter-join Plus 36" panose="02000505000000020003" pitchFamily="50" charset="0"/>
              </a:rPr>
              <a:t>around South America. </a:t>
            </a:r>
            <a:br>
              <a:rPr lang="en-GB" sz="4800" dirty="0">
                <a:solidFill>
                  <a:schemeClr val="tx1"/>
                </a:solidFill>
                <a:latin typeface="Letter-join Plus 36" panose="02000505000000020003" pitchFamily="50" charset="0"/>
              </a:rPr>
            </a:br>
            <a:r>
              <a:rPr lang="en-GB" sz="4800" dirty="0" smtClean="0">
                <a:solidFill>
                  <a:schemeClr val="tx1"/>
                </a:solidFill>
                <a:latin typeface="Letter-join Plus 36" panose="02000505000000020003" pitchFamily="50" charset="0"/>
              </a:rPr>
              <a:t>You want to travel for </a:t>
            </a:r>
            <a:r>
              <a:rPr lang="en-GB" sz="4800" dirty="0" smtClean="0">
                <a:solidFill>
                  <a:schemeClr val="accent5"/>
                </a:solidFill>
                <a:latin typeface="Letter-join Plus 36" panose="02000505000000020003" pitchFamily="50" charset="0"/>
              </a:rPr>
              <a:t>as many days </a:t>
            </a:r>
            <a:r>
              <a:rPr lang="en-GB" sz="4800" dirty="0" smtClean="0">
                <a:solidFill>
                  <a:schemeClr val="tx1"/>
                </a:solidFill>
                <a:latin typeface="Letter-join Plus 36" panose="02000505000000020003" pitchFamily="50" charset="0"/>
              </a:rPr>
              <a:t>and </a:t>
            </a:r>
            <a:r>
              <a:rPr lang="en-GB" sz="4800" dirty="0" smtClean="0">
                <a:solidFill>
                  <a:schemeClr val="accent5"/>
                </a:solidFill>
                <a:latin typeface="Letter-join Plus 36" panose="02000505000000020003" pitchFamily="50" charset="0"/>
              </a:rPr>
              <a:t>to as many places </a:t>
            </a:r>
            <a:r>
              <a:rPr lang="en-GB" sz="4800" dirty="0" smtClean="0">
                <a:solidFill>
                  <a:schemeClr val="tx1"/>
                </a:solidFill>
                <a:latin typeface="Letter-join Plus 36" panose="02000505000000020003" pitchFamily="50" charset="0"/>
              </a:rPr>
              <a:t>as possible before you run out of money.</a:t>
            </a:r>
            <a:br>
              <a:rPr lang="en-GB" sz="4800" dirty="0" smtClean="0">
                <a:solidFill>
                  <a:schemeClr val="tx1"/>
                </a:solidFill>
                <a:latin typeface="Letter-join Plus 36" panose="02000505000000020003" pitchFamily="50" charset="0"/>
              </a:rPr>
            </a:br>
            <a:r>
              <a:rPr lang="en-GB" sz="4800" dirty="0" smtClean="0">
                <a:solidFill>
                  <a:schemeClr val="accent5"/>
                </a:solidFill>
                <a:latin typeface="Letter-join Plus 36" panose="02000505000000020003" pitchFamily="50" charset="0"/>
              </a:rPr>
              <a:t>-Your budget is…</a:t>
            </a:r>
            <a:r>
              <a:rPr lang="en-GB" dirty="0" smtClean="0">
                <a:latin typeface="Letter-join Plus 36" panose="02000505000000020003" pitchFamily="50" charset="0"/>
              </a:rPr>
              <a:t/>
            </a:r>
            <a:br>
              <a:rPr lang="en-GB" dirty="0" smtClean="0">
                <a:latin typeface="Letter-join Plus 36" panose="02000505000000020003" pitchFamily="50" charset="0"/>
              </a:rPr>
            </a:br>
            <a:r>
              <a:rPr lang="en-GB" dirty="0"/>
              <a:t/>
            </a:r>
            <a:br>
              <a:rPr lang="en-GB" dirty="0"/>
            </a:br>
            <a:endParaRPr lang="en-GB" sz="4000" dirty="0">
              <a:solidFill>
                <a:schemeClr val="tx1"/>
              </a:solidFill>
              <a:latin typeface="Letter-join Plus 36" panose="02000505000000020003" pitchFamily="50" charset="0"/>
            </a:endParaRPr>
          </a:p>
        </p:txBody>
      </p:sp>
    </p:spTree>
    <p:extLst>
      <p:ext uri="{BB962C8B-B14F-4D97-AF65-F5344CB8AC3E}">
        <p14:creationId xmlns:p14="http://schemas.microsoft.com/office/powerpoint/2010/main" val="87256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22" y="1158240"/>
            <a:ext cx="9446380" cy="1320800"/>
          </a:xfrm>
        </p:spPr>
        <p:txBody>
          <a:bodyPr>
            <a:noAutofit/>
          </a:bodyPr>
          <a:lstStyle/>
          <a:p>
            <a:r>
              <a:rPr lang="en-GB" sz="19900" dirty="0" smtClean="0"/>
              <a:t>£10,000</a:t>
            </a:r>
            <a:endParaRPr lang="en-GB" sz="19900" dirty="0"/>
          </a:p>
        </p:txBody>
      </p:sp>
    </p:spTree>
    <p:extLst>
      <p:ext uri="{BB962C8B-B14F-4D97-AF65-F5344CB8AC3E}">
        <p14:creationId xmlns:p14="http://schemas.microsoft.com/office/powerpoint/2010/main" val="3872021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1944</TotalTime>
  <Words>348</Words>
  <Application>Microsoft Office PowerPoint</Application>
  <PresentationFormat>Widescreen</PresentationFormat>
  <Paragraphs>55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Letter-join Plus 36</vt:lpstr>
      <vt:lpstr>Trebuchet MS</vt:lpstr>
      <vt:lpstr>Wingdings</vt:lpstr>
      <vt:lpstr>Wingdings 3</vt:lpstr>
      <vt:lpstr>Facet</vt:lpstr>
      <vt:lpstr>Maths Lesson 7 </vt:lpstr>
      <vt:lpstr>L.O. Budgeting</vt:lpstr>
      <vt:lpstr>L.O. Budgeting</vt:lpstr>
      <vt:lpstr>What do these words mean?</vt:lpstr>
      <vt:lpstr>What do these words mean?</vt:lpstr>
      <vt:lpstr>When might you need to create a budget?</vt:lpstr>
      <vt:lpstr>Who watched Race Across the World?</vt:lpstr>
      <vt:lpstr>Use the information given to you to plan a trip around South America.  You want to travel for as many days and to as many places as possible before you run out of money. -Your budget is…  </vt:lpstr>
      <vt:lpstr>£10,000</vt:lpstr>
      <vt:lpstr>Remember for each city:</vt:lpstr>
      <vt:lpstr>You can only take one flight each day. Flying is tiring remember  </vt:lpstr>
      <vt:lpstr>Help sheet</vt:lpstr>
      <vt:lpstr>Everyone begins in  Buenos Aires. What do the stars mean?</vt:lpstr>
      <vt:lpstr>Step 1- flight</vt:lpstr>
      <vt:lpstr>PowerPoint Presentation</vt:lpstr>
      <vt:lpstr>PowerPoint Presentation</vt:lpstr>
      <vt:lpstr>PowerPoint Presentation</vt:lpstr>
      <vt:lpstr>Step 3</vt:lpstr>
      <vt:lpstr>PowerPoint Presentation</vt:lpstr>
      <vt:lpstr>Why did I choose a taxi?</vt:lpstr>
      <vt:lpstr>PowerPoint Presentation</vt:lpstr>
      <vt:lpstr>Day 2  I decide to travel next to Caracas.  I repeat the same steps as before. </vt:lpstr>
      <vt:lpstr>PowerPoint Presentation</vt:lpstr>
      <vt:lpstr>PowerPoint Presentation</vt:lpstr>
      <vt:lpstr>PowerPoint Presentation</vt:lpstr>
      <vt:lpstr>What if  Day 1 + Day 2 = £9182</vt:lpstr>
      <vt:lpstr>Remember: You want to travel for as many days to as many places as you can.  Planning your trip will take more than one attempt! So keep trying until you find the best trip. </vt:lpstr>
      <vt:lpstr>L.O. Budgeting You can use a calculator!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Lesson 2</dc:title>
  <dc:creator>Office 2016</dc:creator>
  <cp:lastModifiedBy>Office 2016</cp:lastModifiedBy>
  <cp:revision>49</cp:revision>
  <dcterms:created xsi:type="dcterms:W3CDTF">2020-06-08T08:53:14Z</dcterms:created>
  <dcterms:modified xsi:type="dcterms:W3CDTF">2020-06-19T08:15:20Z</dcterms:modified>
</cp:coreProperties>
</file>