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Lst>
  <p:notesMasterIdLst>
    <p:notesMasterId r:id="rId4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Lst>
  <p:sldSz cx="9144000" cy="6858000" type="screen4x3"/>
  <p:notesSz cx="7053263" cy="10180638"/>
  <p:embeddedFontLst>
    <p:embeddedFont>
      <p:font typeface="Comic Sans MS" panose="030F0702030302020204" pitchFamily="66" charset="0"/>
      <p:regular r:id="rId47"/>
      <p:bold r:id="rId48"/>
      <p:italic r:id="rId49"/>
      <p:boldItalic r:id="rId50"/>
    </p:embeddedFont>
    <p:embeddedFont>
      <p:font typeface="Constantia" panose="02030602050306030303" pitchFamily="18" charset="0"/>
      <p:regular r:id="rId51"/>
      <p:bold r:id="rId52"/>
      <p:italic r:id="rId53"/>
      <p:boldItalic r:id="rId54"/>
    </p:embeddedFont>
    <p:embeddedFont>
      <p:font typeface="Libre Franklin" panose="020B0604020202020204" charset="0"/>
      <p:regular r:id="rId55"/>
      <p:bold r:id="rId56"/>
      <p:italic r:id="rId57"/>
      <p:boldItalic r:id="rId58"/>
    </p:embeddedFont>
    <p:embeddedFont>
      <p:font typeface="Helvetica Neue"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F5E962-F513-4E27-98BC-4FE5DF5D0C67}">
  <a:tblStyle styleId="{53F5E962-F513-4E27-98BC-4FE5DF5D0C6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81075" y="763587"/>
            <a:ext cx="5091112"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6" name="Google Shape;136;p1: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1: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2: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2" name="Google Shape;222;p12: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3: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9" name="Google Shape;229;p13: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6" name="Google Shape;236;p14: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3" name="Google Shape;243;p15: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6: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8" name="Google Shape;258;p17: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9: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74" name="Google Shape;274;p19: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80" name="Google Shape;280;p20: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92" name="Google Shape;292;p22: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299" name="Google Shape;299;p23: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311" name="Google Shape;311;p24: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5: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324" name="Google Shape;324;p25: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6: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339" name="Google Shape;339;p26: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8: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365" name="Google Shape;365;p28: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9: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78" name="Google Shape;378;p29: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3: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151" name="Google Shape;151;p3: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0: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2" name="Google Shape;392;p30: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1: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8" name="Google Shape;398;p31: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32: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5" name="Google Shape;405;p32: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33: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13" name="Google Shape;413;p33: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4: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20" name="Google Shape;420;p34: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5: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0" name="Google Shape;430;p35: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6: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0" name="Google Shape;440;p36: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7: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453" name="Google Shape;453;p37: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8: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462" name="Google Shape;462;p38: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39:notes"/>
          <p:cNvSpPr txBox="1">
            <a:spLocks noGrp="1"/>
          </p:cNvSpPr>
          <p:nvPr>
            <p:ph type="body" idx="1"/>
          </p:nvPr>
        </p:nvSpPr>
        <p:spPr>
          <a:xfrm>
            <a:off x="939800" y="4835525"/>
            <a:ext cx="5173662" cy="4581525"/>
          </a:xfrm>
          <a:prstGeom prst="rect">
            <a:avLst/>
          </a:prstGeom>
        </p:spPr>
        <p:txBody>
          <a:bodyPr spcFirstLastPara="1" wrap="square" lIns="98450" tIns="49225" rIns="98450" bIns="49225" anchor="t" anchorCtr="0">
            <a:noAutofit/>
          </a:bodyPr>
          <a:lstStyle/>
          <a:p>
            <a:pPr marL="0" lvl="0" indent="0" algn="l" rtl="0">
              <a:spcBef>
                <a:spcPts val="0"/>
              </a:spcBef>
              <a:spcAft>
                <a:spcPts val="0"/>
              </a:spcAft>
              <a:buNone/>
            </a:pPr>
            <a:endParaRPr/>
          </a:p>
        </p:txBody>
      </p:sp>
      <p:sp>
        <p:nvSpPr>
          <p:cNvPr id="469" name="Google Shape;469;p39: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4: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0: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1" name="Google Shape;481;p40: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1: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3" name="Google Shape;493;p41: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5: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6: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1" name="Google Shape;171;p6: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7: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8" name="Google Shape;178;p7: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5" name="Google Shape;185;p8: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981075" y="763588"/>
            <a:ext cx="5091113" cy="381793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p9:notes"/>
          <p:cNvSpPr txBox="1">
            <a:spLocks noGrp="1"/>
          </p:cNvSpPr>
          <p:nvPr>
            <p:ph type="body" idx="1"/>
          </p:nvPr>
        </p:nvSpPr>
        <p:spPr>
          <a:xfrm>
            <a:off x="939800" y="4835525"/>
            <a:ext cx="5173662" cy="4581525"/>
          </a:xfrm>
          <a:prstGeom prst="rect">
            <a:avLst/>
          </a:prstGeom>
          <a:noFill/>
          <a:ln>
            <a:noFill/>
          </a:ln>
        </p:spPr>
        <p:txBody>
          <a:bodyPr spcFirstLastPara="1" wrap="square" lIns="98450" tIns="49225" rIns="98450" bIns="492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1463675" y="2119312"/>
            <a:ext cx="6196012" cy="3603625"/>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22" name="Google Shape;22;p2"/>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rot="-60000">
            <a:off x="1108976" y="2020042"/>
            <a:ext cx="3064827" cy="150303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3"/>
          <p:cNvSpPr txBox="1">
            <a:spLocks noGrp="1"/>
          </p:cNvSpPr>
          <p:nvPr>
            <p:ph type="body" idx="1"/>
          </p:nvPr>
        </p:nvSpPr>
        <p:spPr>
          <a:xfrm rot="60000">
            <a:off x="4854291" y="1150993"/>
            <a:ext cx="3020792" cy="4625489"/>
          </a:xfrm>
          <a:prstGeom prst="rect">
            <a:avLst/>
          </a:prstGeom>
          <a:noFill/>
          <a:ln>
            <a:noFill/>
          </a:ln>
        </p:spPr>
        <p:txBody>
          <a:bodyPr spcFirstLastPara="1" wrap="square" lIns="91425" tIns="45700" rIns="91425" bIns="45700" anchor="ctr" anchorCtr="0">
            <a:noAutofit/>
          </a:bodyPr>
          <a:lstStyle>
            <a:lvl1pPr marL="457200" lvl="0" indent="-347345" algn="l">
              <a:spcBef>
                <a:spcPts val="440"/>
              </a:spcBef>
              <a:spcAft>
                <a:spcPts val="0"/>
              </a:spcAft>
              <a:buSzPts val="1870"/>
              <a:buChar char="O"/>
              <a:defRPr sz="2200"/>
            </a:lvl1pPr>
            <a:lvl2pPr marL="914400" lvl="1" indent="-336550" algn="l">
              <a:spcBef>
                <a:spcPts val="400"/>
              </a:spcBef>
              <a:spcAft>
                <a:spcPts val="0"/>
              </a:spcAft>
              <a:buSzPts val="1700"/>
              <a:buChar char="O"/>
              <a:defRPr sz="2000"/>
            </a:lvl2pPr>
            <a:lvl3pPr marL="1371600" lvl="2" indent="-325755" algn="l">
              <a:spcBef>
                <a:spcPts val="360"/>
              </a:spcBef>
              <a:spcAft>
                <a:spcPts val="0"/>
              </a:spcAft>
              <a:buSzPts val="1530"/>
              <a:buChar char="O"/>
              <a:defRPr sz="1800"/>
            </a:lvl3pPr>
            <a:lvl4pPr marL="1828800" lvl="3" indent="-314960" algn="l">
              <a:spcBef>
                <a:spcPts val="320"/>
              </a:spcBef>
              <a:spcAft>
                <a:spcPts val="0"/>
              </a:spcAft>
              <a:buSzPts val="1360"/>
              <a:buChar char="O"/>
              <a:defRPr sz="1600"/>
            </a:lvl4pPr>
            <a:lvl5pPr marL="2286000" lvl="4" indent="-304164" algn="l">
              <a:spcBef>
                <a:spcPts val="280"/>
              </a:spcBef>
              <a:spcAft>
                <a:spcPts val="0"/>
              </a:spcAft>
              <a:buSzPts val="1190"/>
              <a:buChar char="O"/>
              <a:defRPr sz="1400"/>
            </a:lvl5pPr>
            <a:lvl6pPr marL="2743200" lvl="5" indent="-336550" algn="l">
              <a:spcBef>
                <a:spcPts val="400"/>
              </a:spcBef>
              <a:spcAft>
                <a:spcPts val="0"/>
              </a:spcAft>
              <a:buSzPts val="1700"/>
              <a:buChar char="O"/>
              <a:defRPr sz="2000"/>
            </a:lvl6pPr>
            <a:lvl7pPr marL="3200400" lvl="6" indent="-336550" algn="l">
              <a:spcBef>
                <a:spcPts val="400"/>
              </a:spcBef>
              <a:spcAft>
                <a:spcPts val="0"/>
              </a:spcAft>
              <a:buSzPts val="1700"/>
              <a:buChar char="O"/>
              <a:defRPr sz="2000"/>
            </a:lvl7pPr>
            <a:lvl8pPr marL="3657600" lvl="7" indent="-336550" algn="l">
              <a:spcBef>
                <a:spcPts val="400"/>
              </a:spcBef>
              <a:spcAft>
                <a:spcPts val="0"/>
              </a:spcAft>
              <a:buSzPts val="1700"/>
              <a:buChar char="O"/>
              <a:defRPr sz="2000"/>
            </a:lvl8pPr>
            <a:lvl9pPr marL="4114800" lvl="8" indent="-336550" algn="l">
              <a:spcBef>
                <a:spcPts val="400"/>
              </a:spcBef>
              <a:spcAft>
                <a:spcPts val="0"/>
              </a:spcAft>
              <a:buSzPts val="1700"/>
              <a:buChar char="O"/>
              <a:defRPr sz="2000"/>
            </a:lvl9pPr>
          </a:lstStyle>
          <a:p>
            <a:endParaRPr/>
          </a:p>
        </p:txBody>
      </p:sp>
      <p:sp>
        <p:nvSpPr>
          <p:cNvPr id="107" name="Google Shape;107;p13"/>
          <p:cNvSpPr txBox="1">
            <a:spLocks noGrp="1"/>
          </p:cNvSpPr>
          <p:nvPr>
            <p:ph type="body" idx="2"/>
          </p:nvPr>
        </p:nvSpPr>
        <p:spPr>
          <a:xfrm rot="-60000">
            <a:off x="1148125" y="3623748"/>
            <a:ext cx="3048891" cy="210040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360"/>
              <a:buNone/>
              <a:defRPr sz="16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765"/>
              <a:buNone/>
              <a:defRPr sz="900"/>
            </a:lvl4pPr>
            <a:lvl5pPr marL="2286000" lvl="4" indent="-228600" algn="l">
              <a:spcBef>
                <a:spcPts val="180"/>
              </a:spcBef>
              <a:spcAft>
                <a:spcPts val="0"/>
              </a:spcAft>
              <a:buSzPts val="765"/>
              <a:buNone/>
              <a:defRPr sz="900"/>
            </a:lvl5pPr>
            <a:lvl6pPr marL="2743200" lvl="5" indent="-228600" algn="l">
              <a:spcBef>
                <a:spcPts val="180"/>
              </a:spcBef>
              <a:spcAft>
                <a:spcPts val="0"/>
              </a:spcAft>
              <a:buSzPts val="765"/>
              <a:buNone/>
              <a:defRPr sz="900"/>
            </a:lvl6pPr>
            <a:lvl7pPr marL="3200400" lvl="6" indent="-228600" algn="l">
              <a:spcBef>
                <a:spcPts val="180"/>
              </a:spcBef>
              <a:spcAft>
                <a:spcPts val="0"/>
              </a:spcAft>
              <a:buSzPts val="765"/>
              <a:buNone/>
              <a:defRPr sz="900"/>
            </a:lvl7pPr>
            <a:lvl8pPr marL="3657600" lvl="7" indent="-228600" algn="l">
              <a:spcBef>
                <a:spcPts val="180"/>
              </a:spcBef>
              <a:spcAft>
                <a:spcPts val="0"/>
              </a:spcAft>
              <a:buSzPts val="765"/>
              <a:buNone/>
              <a:defRPr sz="900"/>
            </a:lvl8pPr>
            <a:lvl9pPr marL="4114800" lvl="8" indent="-228600" algn="l">
              <a:spcBef>
                <a:spcPts val="180"/>
              </a:spcBef>
              <a:spcAft>
                <a:spcPts val="0"/>
              </a:spcAft>
              <a:buSzPts val="765"/>
              <a:buNone/>
              <a:defRPr sz="900"/>
            </a:lvl9pPr>
          </a:lstStyle>
          <a:p>
            <a:endParaRPr/>
          </a:p>
        </p:txBody>
      </p:sp>
      <p:sp>
        <p:nvSpPr>
          <p:cNvPr id="108" name="Google Shape;108;p13"/>
          <p:cNvSpPr txBox="1">
            <a:spLocks noGrp="1"/>
          </p:cNvSpPr>
          <p:nvPr>
            <p:ph type="dt" idx="10"/>
          </p:nvPr>
        </p:nvSpPr>
        <p:spPr>
          <a:xfrm rot="60000">
            <a:off x="6342062" y="5886450"/>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3"/>
          <p:cNvSpPr txBox="1">
            <a:spLocks noGrp="1"/>
          </p:cNvSpPr>
          <p:nvPr>
            <p:ph type="ftr" idx="11"/>
          </p:nvPr>
        </p:nvSpPr>
        <p:spPr>
          <a:xfrm rot="-60000">
            <a:off x="914400" y="5829300"/>
            <a:ext cx="35226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3"/>
          <p:cNvSpPr txBox="1">
            <a:spLocks noGrp="1"/>
          </p:cNvSpPr>
          <p:nvPr>
            <p:ph type="sldNum" idx="12"/>
          </p:nvPr>
        </p:nvSpPr>
        <p:spPr>
          <a:xfrm rot="60000">
            <a:off x="7558087" y="58975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27"/>
        <p:cNvGrpSpPr/>
        <p:nvPr/>
      </p:nvGrpSpPr>
      <p:grpSpPr>
        <a:xfrm>
          <a:off x="0" y="0"/>
          <a:ext cx="0" cy="0"/>
          <a:chOff x="0" y="0"/>
          <a:chExt cx="0" cy="0"/>
        </a:xfrm>
      </p:grpSpPr>
      <p:sp>
        <p:nvSpPr>
          <p:cNvPr id="128" name="Google Shape;128;p15"/>
          <p:cNvSpPr txBox="1">
            <a:spLocks noGrp="1"/>
          </p:cNvSpPr>
          <p:nvPr>
            <p:ph type="title"/>
          </p:nvPr>
        </p:nvSpPr>
        <p:spPr>
          <a:xfrm rot="-60000">
            <a:off x="1106424" y="2020824"/>
            <a:ext cx="3063240" cy="149961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5"/>
          <p:cNvSpPr>
            <a:spLocks noGrp="1"/>
          </p:cNvSpPr>
          <p:nvPr>
            <p:ph type="pic" idx="2"/>
          </p:nvPr>
        </p:nvSpPr>
        <p:spPr>
          <a:xfrm rot="60000">
            <a:off x="4898615" y="1207272"/>
            <a:ext cx="2913863" cy="4539412"/>
          </a:xfrm>
          <a:prstGeom prst="rect">
            <a:avLst/>
          </a:prstGeom>
          <a:noFill/>
          <a:ln w="101600" cap="rnd" cmpd="sng">
            <a:solidFill>
              <a:srgbClr val="FFFFFF"/>
            </a:solidFill>
            <a:prstDash val="solid"/>
            <a:round/>
            <a:headEnd type="none" w="sm" len="sm"/>
            <a:tailEnd type="none" w="sm" len="sm"/>
          </a:ln>
          <a:effectLst>
            <a:outerShdw blurRad="88900" algn="tl" rotWithShape="0">
              <a:srgbClr val="000000">
                <a:alpha val="40000"/>
              </a:srgbClr>
            </a:outerShdw>
          </a:effectLst>
        </p:spPr>
        <p:txBody>
          <a:bodyPr spcFirstLastPara="1" wrap="square" lIns="91425" tIns="45700" rIns="91425" bIns="45700" anchor="t" anchorCtr="0">
            <a:noAutofit/>
          </a:bodyPr>
          <a:lstStyle>
            <a:lvl1pPr marR="0" lvl="0" algn="l" rtl="0">
              <a:spcBef>
                <a:spcPts val="480"/>
              </a:spcBef>
              <a:spcAft>
                <a:spcPts val="0"/>
              </a:spcAft>
              <a:buClr>
                <a:schemeClr val="accent2"/>
              </a:buClr>
              <a:buSzPts val="2040"/>
              <a:buFont typeface="Courgette"/>
              <a:buNone/>
              <a:defRPr sz="2400" b="0" i="0" u="none" strike="noStrike" cap="none">
                <a:solidFill>
                  <a:schemeClr val="dk1"/>
                </a:solidFill>
                <a:latin typeface="Libre Franklin"/>
                <a:ea typeface="Libre Franklin"/>
                <a:cs typeface="Libre Franklin"/>
                <a:sym typeface="Libre Franklin"/>
              </a:defRPr>
            </a:lvl1pPr>
            <a:lvl2pPr marR="0" lvl="1" algn="l" rtl="0">
              <a:spcBef>
                <a:spcPts val="560"/>
              </a:spcBef>
              <a:spcAft>
                <a:spcPts val="0"/>
              </a:spcAft>
              <a:buClr>
                <a:schemeClr val="accent2"/>
              </a:buClr>
              <a:buSzPts val="2380"/>
              <a:buFont typeface="Courgette"/>
              <a:buNone/>
              <a:defRPr sz="2800" b="0" i="0" u="none" strike="noStrike" cap="none">
                <a:solidFill>
                  <a:schemeClr val="dk1"/>
                </a:solidFill>
                <a:latin typeface="Libre Franklin"/>
                <a:ea typeface="Libre Franklin"/>
                <a:cs typeface="Libre Franklin"/>
                <a:sym typeface="Libre Franklin"/>
              </a:defRPr>
            </a:lvl2pPr>
            <a:lvl3pPr marR="0" lvl="2" algn="l" rtl="0">
              <a:spcBef>
                <a:spcPts val="480"/>
              </a:spcBef>
              <a:spcAft>
                <a:spcPts val="0"/>
              </a:spcAft>
              <a:buClr>
                <a:schemeClr val="accent2"/>
              </a:buClr>
              <a:buSzPts val="2040"/>
              <a:buFont typeface="Courgette"/>
              <a:buNone/>
              <a:defRPr sz="2400" b="0" i="0" u="none" strike="noStrike" cap="none">
                <a:solidFill>
                  <a:schemeClr val="dk1"/>
                </a:solidFill>
                <a:latin typeface="Libre Franklin"/>
                <a:ea typeface="Libre Franklin"/>
                <a:cs typeface="Libre Franklin"/>
                <a:sym typeface="Libre Franklin"/>
              </a:defRPr>
            </a:lvl3pPr>
            <a:lvl4pPr marR="0" lvl="3" algn="l" rtl="0">
              <a:spcBef>
                <a:spcPts val="400"/>
              </a:spcBef>
              <a:spcAft>
                <a:spcPts val="0"/>
              </a:spcAft>
              <a:buClr>
                <a:schemeClr val="accent2"/>
              </a:buClr>
              <a:buSzPts val="1700"/>
              <a:buFont typeface="Courgette"/>
              <a:buNone/>
              <a:defRPr sz="2000" b="0" i="0" u="none" strike="noStrike" cap="none">
                <a:solidFill>
                  <a:schemeClr val="dk1"/>
                </a:solidFill>
                <a:latin typeface="Libre Franklin"/>
                <a:ea typeface="Libre Franklin"/>
                <a:cs typeface="Libre Franklin"/>
                <a:sym typeface="Libre Franklin"/>
              </a:defRPr>
            </a:lvl4pPr>
            <a:lvl5pPr marR="0" lvl="4" algn="l" rtl="0">
              <a:spcBef>
                <a:spcPts val="400"/>
              </a:spcBef>
              <a:spcAft>
                <a:spcPts val="0"/>
              </a:spcAft>
              <a:buClr>
                <a:schemeClr val="accent2"/>
              </a:buClr>
              <a:buSzPts val="1700"/>
              <a:buFont typeface="Courgette"/>
              <a:buNone/>
              <a:defRPr sz="2000" b="0" i="0" u="none" strike="noStrike" cap="none">
                <a:solidFill>
                  <a:schemeClr val="dk1"/>
                </a:solidFill>
                <a:latin typeface="Libre Franklin"/>
                <a:ea typeface="Libre Franklin"/>
                <a:cs typeface="Libre Franklin"/>
                <a:sym typeface="Libre Franklin"/>
              </a:defRPr>
            </a:lvl5pPr>
            <a:lvl6pPr marR="0" lvl="5" algn="l" rtl="0">
              <a:spcBef>
                <a:spcPts val="400"/>
              </a:spcBef>
              <a:spcAft>
                <a:spcPts val="0"/>
              </a:spcAft>
              <a:buClr>
                <a:schemeClr val="accent2"/>
              </a:buClr>
              <a:buSzPts val="1700"/>
              <a:buFont typeface="Courgette"/>
              <a:buNone/>
              <a:defRPr sz="2000" b="0" i="0" u="none" strike="noStrike" cap="none">
                <a:solidFill>
                  <a:schemeClr val="dk1"/>
                </a:solidFill>
                <a:latin typeface="Libre Franklin"/>
                <a:ea typeface="Libre Franklin"/>
                <a:cs typeface="Libre Franklin"/>
                <a:sym typeface="Libre Franklin"/>
              </a:defRPr>
            </a:lvl6pPr>
            <a:lvl7pPr marR="0" lvl="6" algn="l" rtl="0">
              <a:spcBef>
                <a:spcPts val="400"/>
              </a:spcBef>
              <a:spcAft>
                <a:spcPts val="0"/>
              </a:spcAft>
              <a:buClr>
                <a:schemeClr val="accent2"/>
              </a:buClr>
              <a:buSzPts val="1700"/>
              <a:buFont typeface="Courgette"/>
              <a:buNone/>
              <a:defRPr sz="2000" b="0" i="0" u="none" strike="noStrike" cap="none">
                <a:solidFill>
                  <a:schemeClr val="dk1"/>
                </a:solidFill>
                <a:latin typeface="Libre Franklin"/>
                <a:ea typeface="Libre Franklin"/>
                <a:cs typeface="Libre Franklin"/>
                <a:sym typeface="Libre Franklin"/>
              </a:defRPr>
            </a:lvl7pPr>
            <a:lvl8pPr marR="0" lvl="7" algn="l" rtl="0">
              <a:spcBef>
                <a:spcPts val="400"/>
              </a:spcBef>
              <a:spcAft>
                <a:spcPts val="0"/>
              </a:spcAft>
              <a:buClr>
                <a:schemeClr val="accent2"/>
              </a:buClr>
              <a:buSzPts val="1700"/>
              <a:buFont typeface="Courgette"/>
              <a:buNone/>
              <a:defRPr sz="2000" b="0" i="0" u="none" strike="noStrike" cap="none">
                <a:solidFill>
                  <a:schemeClr val="dk1"/>
                </a:solidFill>
                <a:latin typeface="Libre Franklin"/>
                <a:ea typeface="Libre Franklin"/>
                <a:cs typeface="Libre Franklin"/>
                <a:sym typeface="Libre Franklin"/>
              </a:defRPr>
            </a:lvl8pPr>
            <a:lvl9pPr marR="0" lvl="8" algn="l" rtl="0">
              <a:spcBef>
                <a:spcPts val="400"/>
              </a:spcBef>
              <a:spcAft>
                <a:spcPts val="0"/>
              </a:spcAft>
              <a:buClr>
                <a:schemeClr val="accent2"/>
              </a:buClr>
              <a:buSzPts val="1700"/>
              <a:buFont typeface="Courgette"/>
              <a:buNone/>
              <a:defRPr sz="2000" b="0" i="0" u="none" strike="noStrike" cap="none">
                <a:solidFill>
                  <a:schemeClr val="dk1"/>
                </a:solidFill>
                <a:latin typeface="Libre Franklin"/>
                <a:ea typeface="Libre Franklin"/>
                <a:cs typeface="Libre Franklin"/>
                <a:sym typeface="Libre Franklin"/>
              </a:defRPr>
            </a:lvl9pPr>
          </a:lstStyle>
          <a:p>
            <a:endParaRPr/>
          </a:p>
        </p:txBody>
      </p:sp>
      <p:sp>
        <p:nvSpPr>
          <p:cNvPr id="130" name="Google Shape;130;p15"/>
          <p:cNvSpPr txBox="1">
            <a:spLocks noGrp="1"/>
          </p:cNvSpPr>
          <p:nvPr>
            <p:ph type="body" idx="1"/>
          </p:nvPr>
        </p:nvSpPr>
        <p:spPr>
          <a:xfrm rot="-60000">
            <a:off x="1152144" y="3621024"/>
            <a:ext cx="3044952" cy="2103120"/>
          </a:xfrm>
          <a:prstGeom prst="rect">
            <a:avLst/>
          </a:prstGeom>
          <a:noFill/>
          <a:ln>
            <a:noFill/>
          </a:ln>
        </p:spPr>
        <p:txBody>
          <a:bodyPr spcFirstLastPara="1" wrap="square" lIns="91425" tIns="45700" rIns="91425" bIns="45700" anchor="t" anchorCtr="0">
            <a:noAutofit/>
          </a:bodyPr>
          <a:lstStyle>
            <a:lvl1pPr marL="457200" lvl="0" indent="-228600" algn="ctr">
              <a:spcBef>
                <a:spcPts val="320"/>
              </a:spcBef>
              <a:spcAft>
                <a:spcPts val="0"/>
              </a:spcAft>
              <a:buSzPts val="1360"/>
              <a:buNone/>
              <a:defRPr sz="16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850"/>
              <a:buNone/>
              <a:defRPr sz="1000"/>
            </a:lvl3pPr>
            <a:lvl4pPr marL="1828800" lvl="3" indent="-228600" algn="l">
              <a:spcBef>
                <a:spcPts val="180"/>
              </a:spcBef>
              <a:spcAft>
                <a:spcPts val="0"/>
              </a:spcAft>
              <a:buSzPts val="765"/>
              <a:buNone/>
              <a:defRPr sz="900"/>
            </a:lvl4pPr>
            <a:lvl5pPr marL="2286000" lvl="4" indent="-228600" algn="l">
              <a:spcBef>
                <a:spcPts val="180"/>
              </a:spcBef>
              <a:spcAft>
                <a:spcPts val="0"/>
              </a:spcAft>
              <a:buSzPts val="765"/>
              <a:buNone/>
              <a:defRPr sz="900"/>
            </a:lvl5pPr>
            <a:lvl6pPr marL="2743200" lvl="5" indent="-228600" algn="l">
              <a:spcBef>
                <a:spcPts val="180"/>
              </a:spcBef>
              <a:spcAft>
                <a:spcPts val="0"/>
              </a:spcAft>
              <a:buSzPts val="765"/>
              <a:buNone/>
              <a:defRPr sz="900"/>
            </a:lvl6pPr>
            <a:lvl7pPr marL="3200400" lvl="6" indent="-228600" algn="l">
              <a:spcBef>
                <a:spcPts val="180"/>
              </a:spcBef>
              <a:spcAft>
                <a:spcPts val="0"/>
              </a:spcAft>
              <a:buSzPts val="765"/>
              <a:buNone/>
              <a:defRPr sz="900"/>
            </a:lvl7pPr>
            <a:lvl8pPr marL="3657600" lvl="7" indent="-228600" algn="l">
              <a:spcBef>
                <a:spcPts val="180"/>
              </a:spcBef>
              <a:spcAft>
                <a:spcPts val="0"/>
              </a:spcAft>
              <a:buSzPts val="765"/>
              <a:buNone/>
              <a:defRPr sz="900"/>
            </a:lvl8pPr>
            <a:lvl9pPr marL="4114800" lvl="8" indent="-228600" algn="l">
              <a:spcBef>
                <a:spcPts val="180"/>
              </a:spcBef>
              <a:spcAft>
                <a:spcPts val="0"/>
              </a:spcAft>
              <a:buSzPts val="765"/>
              <a:buNone/>
              <a:defRPr sz="900"/>
            </a:lvl9pPr>
          </a:lstStyle>
          <a:p>
            <a:endParaRPr/>
          </a:p>
        </p:txBody>
      </p:sp>
      <p:sp>
        <p:nvSpPr>
          <p:cNvPr id="131" name="Google Shape;131;p15"/>
          <p:cNvSpPr txBox="1">
            <a:spLocks noGrp="1"/>
          </p:cNvSpPr>
          <p:nvPr>
            <p:ph type="dt" idx="10"/>
          </p:nvPr>
        </p:nvSpPr>
        <p:spPr>
          <a:xfrm rot="60000">
            <a:off x="6345237" y="5888037"/>
            <a:ext cx="12144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5"/>
          <p:cNvSpPr txBox="1">
            <a:spLocks noGrp="1"/>
          </p:cNvSpPr>
          <p:nvPr>
            <p:ph type="ftr" idx="11"/>
          </p:nvPr>
        </p:nvSpPr>
        <p:spPr>
          <a:xfrm rot="-60000">
            <a:off x="914400" y="5830887"/>
            <a:ext cx="33194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15"/>
          <p:cNvSpPr txBox="1">
            <a:spLocks noGrp="1"/>
          </p:cNvSpPr>
          <p:nvPr>
            <p:ph type="sldNum" idx="12"/>
          </p:nvPr>
        </p:nvSpPr>
        <p:spPr>
          <a:xfrm rot="60000">
            <a:off x="7562850" y="5900737"/>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3"/>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rot="5400000">
            <a:off x="4962879" y="2592212"/>
            <a:ext cx="4763911" cy="143086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body" idx="1"/>
          </p:nvPr>
        </p:nvSpPr>
        <p:spPr>
          <a:xfrm rot="5400000">
            <a:off x="1686277" y="718256"/>
            <a:ext cx="4402667" cy="5178779"/>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32" name="Google Shape;32;p4"/>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body" idx="1"/>
          </p:nvPr>
        </p:nvSpPr>
        <p:spPr>
          <a:xfrm rot="5400000">
            <a:off x="2759868" y="823118"/>
            <a:ext cx="3603625" cy="6196012"/>
          </a:xfrm>
          <a:prstGeom prst="rect">
            <a:avLst/>
          </a:prstGeom>
          <a:noFill/>
          <a:ln>
            <a:noFill/>
          </a:ln>
        </p:spPr>
        <p:txBody>
          <a:bodyPr spcFirstLastPara="1" wrap="square" lIns="91425" tIns="45700" rIns="91425" bIns="45700" anchor="ctr"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38" name="Google Shape;38;p5"/>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1557869" y="2122312"/>
            <a:ext cx="2939521" cy="820208"/>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1700"/>
              <a:buNone/>
              <a:defRPr sz="2000" b="1">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360"/>
              <a:buNone/>
              <a:defRPr sz="1600" b="1"/>
            </a:lvl4pPr>
            <a:lvl5pPr marL="2286000" lvl="4" indent="-228600" algn="l">
              <a:spcBef>
                <a:spcPts val="320"/>
              </a:spcBef>
              <a:spcAft>
                <a:spcPts val="0"/>
              </a:spcAft>
              <a:buSzPts val="1360"/>
              <a:buNone/>
              <a:defRPr sz="1600" b="1"/>
            </a:lvl5pPr>
            <a:lvl6pPr marL="2743200" lvl="5" indent="-228600" algn="l">
              <a:spcBef>
                <a:spcPts val="320"/>
              </a:spcBef>
              <a:spcAft>
                <a:spcPts val="0"/>
              </a:spcAft>
              <a:buSzPts val="1360"/>
              <a:buNone/>
              <a:defRPr sz="1600" b="1"/>
            </a:lvl6pPr>
            <a:lvl7pPr marL="3200400" lvl="6" indent="-228600" algn="l">
              <a:spcBef>
                <a:spcPts val="320"/>
              </a:spcBef>
              <a:spcAft>
                <a:spcPts val="0"/>
              </a:spcAft>
              <a:buSzPts val="1360"/>
              <a:buNone/>
              <a:defRPr sz="1600" b="1"/>
            </a:lvl7pPr>
            <a:lvl8pPr marL="3657600" lvl="7" indent="-228600" algn="l">
              <a:spcBef>
                <a:spcPts val="320"/>
              </a:spcBef>
              <a:spcAft>
                <a:spcPts val="0"/>
              </a:spcAft>
              <a:buSzPts val="1360"/>
              <a:buNone/>
              <a:defRPr sz="1600" b="1"/>
            </a:lvl8pPr>
            <a:lvl9pPr marL="4114800" lvl="8" indent="-228600" algn="l">
              <a:spcBef>
                <a:spcPts val="320"/>
              </a:spcBef>
              <a:spcAft>
                <a:spcPts val="0"/>
              </a:spcAft>
              <a:buSzPts val="1360"/>
              <a:buNone/>
              <a:defRPr sz="1600" b="1"/>
            </a:lvl9pPr>
          </a:lstStyle>
          <a:p>
            <a:endParaRPr/>
          </a:p>
        </p:txBody>
      </p:sp>
      <p:sp>
        <p:nvSpPr>
          <p:cNvPr id="49" name="Google Shape;49;p7"/>
          <p:cNvSpPr txBox="1">
            <a:spLocks noGrp="1"/>
          </p:cNvSpPr>
          <p:nvPr>
            <p:ph type="body" idx="2"/>
          </p:nvPr>
        </p:nvSpPr>
        <p:spPr>
          <a:xfrm>
            <a:off x="4910669" y="2122311"/>
            <a:ext cx="2944368" cy="822960"/>
          </a:xfrm>
          <a:prstGeom prst="rect">
            <a:avLst/>
          </a:prstGeom>
          <a:noFill/>
          <a:ln>
            <a:noFill/>
          </a:ln>
        </p:spPr>
        <p:txBody>
          <a:bodyPr spcFirstLastPara="1" wrap="square" lIns="91425" tIns="45700" rIns="91425" bIns="45700" anchor="b" anchorCtr="0">
            <a:noAutofit/>
          </a:bodyPr>
          <a:lstStyle>
            <a:lvl1pPr marL="457200" lvl="0" indent="-228600" algn="ctr">
              <a:spcBef>
                <a:spcPts val="400"/>
              </a:spcBef>
              <a:spcAft>
                <a:spcPts val="0"/>
              </a:spcAft>
              <a:buSzPts val="1700"/>
              <a:buNone/>
              <a:defRPr sz="2000" b="1">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530"/>
              <a:buNone/>
              <a:defRPr sz="1800" b="1"/>
            </a:lvl3pPr>
            <a:lvl4pPr marL="1828800" lvl="3" indent="-228600" algn="l">
              <a:spcBef>
                <a:spcPts val="320"/>
              </a:spcBef>
              <a:spcAft>
                <a:spcPts val="0"/>
              </a:spcAft>
              <a:buSzPts val="1360"/>
              <a:buNone/>
              <a:defRPr sz="1600" b="1"/>
            </a:lvl4pPr>
            <a:lvl5pPr marL="2286000" lvl="4" indent="-228600" algn="l">
              <a:spcBef>
                <a:spcPts val="320"/>
              </a:spcBef>
              <a:spcAft>
                <a:spcPts val="0"/>
              </a:spcAft>
              <a:buSzPts val="1360"/>
              <a:buNone/>
              <a:defRPr sz="1600" b="1"/>
            </a:lvl5pPr>
            <a:lvl6pPr marL="2743200" lvl="5" indent="-228600" algn="l">
              <a:spcBef>
                <a:spcPts val="320"/>
              </a:spcBef>
              <a:spcAft>
                <a:spcPts val="0"/>
              </a:spcAft>
              <a:buSzPts val="1360"/>
              <a:buNone/>
              <a:defRPr sz="1600" b="1"/>
            </a:lvl6pPr>
            <a:lvl7pPr marL="3200400" lvl="6" indent="-228600" algn="l">
              <a:spcBef>
                <a:spcPts val="320"/>
              </a:spcBef>
              <a:spcAft>
                <a:spcPts val="0"/>
              </a:spcAft>
              <a:buSzPts val="1360"/>
              <a:buNone/>
              <a:defRPr sz="1600" b="1"/>
            </a:lvl7pPr>
            <a:lvl8pPr marL="3657600" lvl="7" indent="-228600" algn="l">
              <a:spcBef>
                <a:spcPts val="320"/>
              </a:spcBef>
              <a:spcAft>
                <a:spcPts val="0"/>
              </a:spcAft>
              <a:buSzPts val="1360"/>
              <a:buNone/>
              <a:defRPr sz="1600" b="1"/>
            </a:lvl8pPr>
            <a:lvl9pPr marL="4114800" lvl="8" indent="-228600" algn="l">
              <a:spcBef>
                <a:spcPts val="320"/>
              </a:spcBef>
              <a:spcAft>
                <a:spcPts val="0"/>
              </a:spcAft>
              <a:buSzPts val="1360"/>
              <a:buNone/>
              <a:defRPr sz="1600" b="1"/>
            </a:lvl9pPr>
          </a:lstStyle>
          <a:p>
            <a:endParaRPr/>
          </a:p>
        </p:txBody>
      </p:sp>
      <p:sp>
        <p:nvSpPr>
          <p:cNvPr id="50" name="Google Shape;50;p7"/>
          <p:cNvSpPr txBox="1">
            <a:spLocks noGrp="1"/>
          </p:cNvSpPr>
          <p:nvPr>
            <p:ph type="body" idx="3"/>
          </p:nvPr>
        </p:nvSpPr>
        <p:spPr>
          <a:xfrm>
            <a:off x="1298448" y="2944368"/>
            <a:ext cx="3227832" cy="2779776"/>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51" name="Google Shape;51;p7"/>
          <p:cNvSpPr txBox="1">
            <a:spLocks noGrp="1"/>
          </p:cNvSpPr>
          <p:nvPr>
            <p:ph type="body" idx="4"/>
          </p:nvPr>
        </p:nvSpPr>
        <p:spPr>
          <a:xfrm>
            <a:off x="4645151" y="2944813"/>
            <a:ext cx="3227832" cy="2779776"/>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52" name="Google Shape;52;p7"/>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298448" y="2121407"/>
            <a:ext cx="3200400" cy="3602736"/>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58" name="Google Shape;58;p8"/>
          <p:cNvSpPr txBox="1">
            <a:spLocks noGrp="1"/>
          </p:cNvSpPr>
          <p:nvPr>
            <p:ph type="body" idx="2"/>
          </p:nvPr>
        </p:nvSpPr>
        <p:spPr>
          <a:xfrm>
            <a:off x="4663440" y="2119313"/>
            <a:ext cx="3200400" cy="3605212"/>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O"/>
              <a:defRPr/>
            </a:lvl1pPr>
            <a:lvl2pPr marL="914400" lvl="1" indent="-325755" algn="l">
              <a:spcBef>
                <a:spcPts val="360"/>
              </a:spcBef>
              <a:spcAft>
                <a:spcPts val="0"/>
              </a:spcAft>
              <a:buSzPts val="1530"/>
              <a:buChar char="O"/>
              <a:defRPr/>
            </a:lvl2pPr>
            <a:lvl3pPr marL="1371600" lvl="2" indent="-325755" algn="l">
              <a:spcBef>
                <a:spcPts val="360"/>
              </a:spcBef>
              <a:spcAft>
                <a:spcPts val="0"/>
              </a:spcAft>
              <a:buSzPts val="1530"/>
              <a:buChar char="O"/>
              <a:defRPr/>
            </a:lvl3pPr>
            <a:lvl4pPr marL="1828800" lvl="3" indent="-325755" algn="l">
              <a:spcBef>
                <a:spcPts val="360"/>
              </a:spcBef>
              <a:spcAft>
                <a:spcPts val="0"/>
              </a:spcAft>
              <a:buSzPts val="1530"/>
              <a:buChar char="O"/>
              <a:defRPr/>
            </a:lvl4pPr>
            <a:lvl5pPr marL="2286000" lvl="4" indent="-325754" algn="l">
              <a:spcBef>
                <a:spcPts val="360"/>
              </a:spcBef>
              <a:spcAft>
                <a:spcPts val="0"/>
              </a:spcAft>
              <a:buSzPts val="1530"/>
              <a:buChar char="O"/>
              <a:defRPr/>
            </a:lvl5pPr>
            <a:lvl6pPr marL="2743200" lvl="5" indent="-325754" algn="l">
              <a:spcBef>
                <a:spcPts val="360"/>
              </a:spcBef>
              <a:spcAft>
                <a:spcPts val="0"/>
              </a:spcAft>
              <a:buSzPts val="1530"/>
              <a:buChar char="O"/>
              <a:defRPr/>
            </a:lvl6pPr>
            <a:lvl7pPr marL="3200400" lvl="6" indent="-325754" algn="l">
              <a:spcBef>
                <a:spcPts val="360"/>
              </a:spcBef>
              <a:spcAft>
                <a:spcPts val="0"/>
              </a:spcAft>
              <a:buSzPts val="1530"/>
              <a:buChar char="O"/>
              <a:defRPr/>
            </a:lvl7pPr>
            <a:lvl8pPr marL="3657600" lvl="7" indent="-325754" algn="l">
              <a:spcBef>
                <a:spcPts val="360"/>
              </a:spcBef>
              <a:spcAft>
                <a:spcPts val="0"/>
              </a:spcAft>
              <a:buSzPts val="1530"/>
              <a:buChar char="O"/>
              <a:defRPr/>
            </a:lvl8pPr>
            <a:lvl9pPr marL="4114800" lvl="8" indent="-325754" algn="l">
              <a:spcBef>
                <a:spcPts val="360"/>
              </a:spcBef>
              <a:spcAft>
                <a:spcPts val="0"/>
              </a:spcAft>
              <a:buSzPts val="1530"/>
              <a:buChar char="O"/>
              <a:defRPr/>
            </a:lvl9pPr>
          </a:lstStyle>
          <a:p>
            <a:endParaRPr/>
          </a:p>
        </p:txBody>
      </p:sp>
      <p:sp>
        <p:nvSpPr>
          <p:cNvPr id="59" name="Google Shape;59;p8"/>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444979" y="2239430"/>
            <a:ext cx="6254044"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456267" y="3725334"/>
            <a:ext cx="6231467" cy="1309511"/>
          </a:xfrm>
          <a:prstGeom prst="rect">
            <a:avLst/>
          </a:prstGeom>
          <a:noFill/>
          <a:ln>
            <a:noFill/>
          </a:ln>
        </p:spPr>
        <p:txBody>
          <a:bodyPr spcFirstLastPara="1" wrap="square" lIns="91425" tIns="45700" rIns="91425" bIns="45700" anchor="t" anchorCtr="0">
            <a:noAutofit/>
          </a:bodyPr>
          <a:lstStyle>
            <a:lvl1pPr marL="457200" lvl="0" indent="-228600" algn="ctr">
              <a:spcBef>
                <a:spcPts val="400"/>
              </a:spcBef>
              <a:spcAft>
                <a:spcPts val="0"/>
              </a:spcAft>
              <a:buSzPts val="1700"/>
              <a:buNone/>
              <a:defRPr sz="2000">
                <a:solidFill>
                  <a:schemeClr val="dk2"/>
                </a:solidFill>
              </a:defRPr>
            </a:lvl1pPr>
            <a:lvl2pPr marL="914400" lvl="1" indent="-228600" algn="l">
              <a:spcBef>
                <a:spcPts val="360"/>
              </a:spcBef>
              <a:spcAft>
                <a:spcPts val="0"/>
              </a:spcAft>
              <a:buSzPts val="1530"/>
              <a:buNone/>
              <a:defRPr sz="1800">
                <a:solidFill>
                  <a:srgbClr val="888888"/>
                </a:solidFill>
              </a:defRPr>
            </a:lvl2pPr>
            <a:lvl3pPr marL="1371600" lvl="2" indent="-228600" algn="l">
              <a:spcBef>
                <a:spcPts val="320"/>
              </a:spcBef>
              <a:spcAft>
                <a:spcPts val="0"/>
              </a:spcAft>
              <a:buSzPts val="1360"/>
              <a:buNone/>
              <a:defRPr sz="1600">
                <a:solidFill>
                  <a:srgbClr val="888888"/>
                </a:solidFill>
              </a:defRPr>
            </a:lvl3pPr>
            <a:lvl4pPr marL="1828800" lvl="3" indent="-228600" algn="l">
              <a:spcBef>
                <a:spcPts val="280"/>
              </a:spcBef>
              <a:spcAft>
                <a:spcPts val="0"/>
              </a:spcAft>
              <a:buSzPts val="1190"/>
              <a:buNone/>
              <a:defRPr sz="1400">
                <a:solidFill>
                  <a:srgbClr val="888888"/>
                </a:solidFill>
              </a:defRPr>
            </a:lvl4pPr>
            <a:lvl5pPr marL="2286000" lvl="4" indent="-228600" algn="l">
              <a:spcBef>
                <a:spcPts val="280"/>
              </a:spcBef>
              <a:spcAft>
                <a:spcPts val="0"/>
              </a:spcAft>
              <a:buSzPts val="1190"/>
              <a:buNone/>
              <a:defRPr sz="1400">
                <a:solidFill>
                  <a:srgbClr val="888888"/>
                </a:solidFill>
              </a:defRPr>
            </a:lvl5pPr>
            <a:lvl6pPr marL="2743200" lvl="5" indent="-228600" algn="l">
              <a:spcBef>
                <a:spcPts val="280"/>
              </a:spcBef>
              <a:spcAft>
                <a:spcPts val="0"/>
              </a:spcAft>
              <a:buSzPts val="1190"/>
              <a:buNone/>
              <a:defRPr sz="1400">
                <a:solidFill>
                  <a:srgbClr val="888888"/>
                </a:solidFill>
              </a:defRPr>
            </a:lvl6pPr>
            <a:lvl7pPr marL="3200400" lvl="6" indent="-228600" algn="l">
              <a:spcBef>
                <a:spcPts val="280"/>
              </a:spcBef>
              <a:spcAft>
                <a:spcPts val="0"/>
              </a:spcAft>
              <a:buSzPts val="1190"/>
              <a:buNone/>
              <a:defRPr sz="1400">
                <a:solidFill>
                  <a:srgbClr val="888888"/>
                </a:solidFill>
              </a:defRPr>
            </a:lvl7pPr>
            <a:lvl8pPr marL="3657600" lvl="7" indent="-228600" algn="l">
              <a:spcBef>
                <a:spcPts val="280"/>
              </a:spcBef>
              <a:spcAft>
                <a:spcPts val="0"/>
              </a:spcAft>
              <a:buSzPts val="1190"/>
              <a:buNone/>
              <a:defRPr sz="1400">
                <a:solidFill>
                  <a:srgbClr val="888888"/>
                </a:solidFill>
              </a:defRPr>
            </a:lvl8pPr>
            <a:lvl9pPr marL="4114800" lvl="8" indent="-228600" algn="l">
              <a:spcBef>
                <a:spcPts val="280"/>
              </a:spcBef>
              <a:spcAft>
                <a:spcPts val="0"/>
              </a:spcAft>
              <a:buSzPts val="1190"/>
              <a:buNone/>
              <a:defRPr sz="1400">
                <a:solidFill>
                  <a:srgbClr val="888888"/>
                </a:solidFill>
              </a:defRPr>
            </a:lvl9pPr>
          </a:lstStyle>
          <a:p>
            <a:endParaRPr/>
          </a:p>
        </p:txBody>
      </p:sp>
      <p:sp>
        <p:nvSpPr>
          <p:cNvPr id="65" name="Google Shape;65;p9"/>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2"/>
        <p:cNvGrpSpPr/>
        <p:nvPr/>
      </p:nvGrpSpPr>
      <p:grpSpPr>
        <a:xfrm>
          <a:off x="0" y="0"/>
          <a:ext cx="0" cy="0"/>
          <a:chOff x="0" y="0"/>
          <a:chExt cx="0" cy="0"/>
        </a:xfrm>
      </p:grpSpPr>
      <p:sp>
        <p:nvSpPr>
          <p:cNvPr id="83" name="Google Shape;83;p11"/>
          <p:cNvSpPr txBox="1">
            <a:spLocks noGrp="1"/>
          </p:cNvSpPr>
          <p:nvPr>
            <p:ph type="ctrTitle"/>
          </p:nvPr>
        </p:nvSpPr>
        <p:spPr>
          <a:xfrm>
            <a:off x="1727201" y="1794935"/>
            <a:ext cx="5723468" cy="182809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48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1"/>
          <p:cNvSpPr txBox="1">
            <a:spLocks noGrp="1"/>
          </p:cNvSpPr>
          <p:nvPr>
            <p:ph type="subTitle" idx="1"/>
          </p:nvPr>
        </p:nvSpPr>
        <p:spPr>
          <a:xfrm>
            <a:off x="1727200" y="3736622"/>
            <a:ext cx="5712179" cy="1524000"/>
          </a:xfrm>
          <a:prstGeom prst="rect">
            <a:avLst/>
          </a:prstGeom>
          <a:noFill/>
          <a:ln>
            <a:noFill/>
          </a:ln>
        </p:spPr>
        <p:txBody>
          <a:bodyPr spcFirstLastPara="1" wrap="square" lIns="91425" tIns="45700" rIns="91425" bIns="45700" anchor="t" anchorCtr="0">
            <a:noAutofit/>
          </a:bodyPr>
          <a:lstStyle>
            <a:lvl1pPr lvl="0" algn="ctr">
              <a:spcBef>
                <a:spcPts val="480"/>
              </a:spcBef>
              <a:spcAft>
                <a:spcPts val="0"/>
              </a:spcAft>
              <a:buSzPts val="2040"/>
              <a:buNone/>
              <a:defRPr>
                <a:solidFill>
                  <a:schemeClr val="dk2"/>
                </a:solidFill>
              </a:defRPr>
            </a:lvl1pPr>
            <a:lvl2pPr lvl="1" algn="ctr">
              <a:spcBef>
                <a:spcPts val="440"/>
              </a:spcBef>
              <a:spcAft>
                <a:spcPts val="0"/>
              </a:spcAft>
              <a:buSzPts val="1870"/>
              <a:buNone/>
              <a:defRPr>
                <a:solidFill>
                  <a:srgbClr val="888888"/>
                </a:solidFill>
              </a:defRPr>
            </a:lvl2pPr>
            <a:lvl3pPr lvl="2" algn="ctr">
              <a:spcBef>
                <a:spcPts val="400"/>
              </a:spcBef>
              <a:spcAft>
                <a:spcPts val="0"/>
              </a:spcAft>
              <a:buSzPts val="1700"/>
              <a:buNone/>
              <a:defRPr>
                <a:solidFill>
                  <a:srgbClr val="888888"/>
                </a:solidFill>
              </a:defRPr>
            </a:lvl3pPr>
            <a:lvl4pPr lvl="3" algn="ctr">
              <a:spcBef>
                <a:spcPts val="360"/>
              </a:spcBef>
              <a:spcAft>
                <a:spcPts val="0"/>
              </a:spcAft>
              <a:buSzPts val="1530"/>
              <a:buNone/>
              <a:defRPr>
                <a:solidFill>
                  <a:srgbClr val="888888"/>
                </a:solidFill>
              </a:defRPr>
            </a:lvl4pPr>
            <a:lvl5pPr lvl="4" algn="ctr">
              <a:spcBef>
                <a:spcPts val="320"/>
              </a:spcBef>
              <a:spcAft>
                <a:spcPts val="0"/>
              </a:spcAft>
              <a:buSzPts val="1360"/>
              <a:buNone/>
              <a:defRPr>
                <a:solidFill>
                  <a:srgbClr val="888888"/>
                </a:solidFill>
              </a:defRPr>
            </a:lvl5pPr>
            <a:lvl6pPr lvl="5" algn="ctr">
              <a:spcBef>
                <a:spcPts val="320"/>
              </a:spcBef>
              <a:spcAft>
                <a:spcPts val="0"/>
              </a:spcAft>
              <a:buSzPts val="1360"/>
              <a:buNone/>
              <a:defRPr>
                <a:solidFill>
                  <a:srgbClr val="888888"/>
                </a:solidFill>
              </a:defRPr>
            </a:lvl6pPr>
            <a:lvl7pPr lvl="6" algn="ctr">
              <a:spcBef>
                <a:spcPts val="320"/>
              </a:spcBef>
              <a:spcAft>
                <a:spcPts val="0"/>
              </a:spcAft>
              <a:buSzPts val="1360"/>
              <a:buNone/>
              <a:defRPr>
                <a:solidFill>
                  <a:srgbClr val="888888"/>
                </a:solidFill>
              </a:defRPr>
            </a:lvl7pPr>
            <a:lvl8pPr lvl="7" algn="ctr">
              <a:spcBef>
                <a:spcPts val="320"/>
              </a:spcBef>
              <a:spcAft>
                <a:spcPts val="0"/>
              </a:spcAft>
              <a:buSzPts val="1360"/>
              <a:buNone/>
              <a:defRPr>
                <a:solidFill>
                  <a:srgbClr val="888888"/>
                </a:solidFill>
              </a:defRPr>
            </a:lvl8pPr>
            <a:lvl9pPr lvl="8" algn="ctr">
              <a:spcBef>
                <a:spcPts val="320"/>
              </a:spcBef>
              <a:spcAft>
                <a:spcPts val="0"/>
              </a:spcAft>
              <a:buSzPts val="1360"/>
              <a:buNone/>
              <a:defRPr>
                <a:solidFill>
                  <a:srgbClr val="888888"/>
                </a:solidFill>
              </a:defRPr>
            </a:lvl9pPr>
          </a:lstStyle>
          <a:p>
            <a:endParaRPr/>
          </a:p>
        </p:txBody>
      </p:sp>
      <p:sp>
        <p:nvSpPr>
          <p:cNvPr id="85" name="Google Shape;85;p11"/>
          <p:cNvSpPr txBox="1">
            <a:spLocks noGrp="1"/>
          </p:cNvSpPr>
          <p:nvPr>
            <p:ph type="dt" idx="10"/>
          </p:nvPr>
        </p:nvSpPr>
        <p:spPr>
          <a:xfrm>
            <a:off x="6770687" y="5357812"/>
            <a:ext cx="1214437"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2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1174750" y="5357812"/>
            <a:ext cx="503396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6213475" y="5357812"/>
            <a:ext cx="554037"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ctr">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6858000"/>
            <a:chOff x="0" y="0"/>
            <a:chExt cx="9144000" cy="6858000"/>
          </a:xfrm>
        </p:grpSpPr>
        <p:sp>
          <p:nvSpPr>
            <p:cNvPr id="7" name="Google Shape;7;p1"/>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8" name="Google Shape;8;p1"/>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grpSp>
      <p:sp>
        <p:nvSpPr>
          <p:cNvPr id="9" name="Google Shape;9;p1"/>
          <p:cNvSpPr/>
          <p:nvPr/>
        </p:nvSpPr>
        <p:spPr>
          <a:xfrm rot="10800000">
            <a:off x="628649" y="6069330"/>
            <a:ext cx="7920991" cy="53721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10" name="Google Shape;10;p1"/>
          <p:cNvSpPr txBox="1"/>
          <p:nvPr/>
        </p:nvSpPr>
        <p:spPr>
          <a:xfrm>
            <a:off x="731837" y="574675"/>
            <a:ext cx="7696200" cy="5715000"/>
          </a:xfrm>
          <a:prstGeom prst="rect">
            <a:avLst/>
          </a:prstGeom>
          <a:solidFill>
            <a:srgbClr val="FFFFFF"/>
          </a:solid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11" name="Google Shape;11;p1"/>
          <p:cNvSpPr txBox="1"/>
          <p:nvPr/>
        </p:nvSpPr>
        <p:spPr>
          <a:xfrm>
            <a:off x="731837" y="576262"/>
            <a:ext cx="7696200" cy="5715000"/>
          </a:xfrm>
          <a:prstGeom prst="rect">
            <a:avLst/>
          </a:prstGeom>
          <a:blipFill rotWithShape="1">
            <a:blip r:embed="rId11">
              <a:alphaModFix amt="20000"/>
            </a:blip>
            <a:tile tx="0" ty="0" sx="100000" sy="100000" flip="none" algn="tl"/>
          </a:blip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pic>
        <p:nvPicPr>
          <p:cNvPr id="12" name="Google Shape;12;p1" descr="C:\Users\Administrator\Desktop\Pushpin Dev\Assets\pushpinLeft.png"/>
          <p:cNvPicPr preferRelativeResize="0"/>
          <p:nvPr/>
        </p:nvPicPr>
        <p:blipFill rotWithShape="1">
          <a:blip r:embed="rId12">
            <a:alphaModFix/>
          </a:blip>
          <a:srcRect/>
          <a:stretch/>
        </p:blipFill>
        <p:spPr>
          <a:xfrm rot="1380000">
            <a:off x="544512" y="273050"/>
            <a:ext cx="566737" cy="568325"/>
          </a:xfrm>
          <a:prstGeom prst="rect">
            <a:avLst/>
          </a:prstGeom>
          <a:noFill/>
          <a:ln>
            <a:noFill/>
          </a:ln>
        </p:spPr>
      </p:pic>
      <p:pic>
        <p:nvPicPr>
          <p:cNvPr id="13" name="Google Shape;13;p1" descr="C:\Users\Administrator\Desktop\Pushpin Dev\Assets\pushpinLeft.png"/>
          <p:cNvPicPr preferRelativeResize="0"/>
          <p:nvPr/>
        </p:nvPicPr>
        <p:blipFill rotWithShape="1">
          <a:blip r:embed="rId12">
            <a:alphaModFix/>
          </a:blip>
          <a:srcRect/>
          <a:stretch/>
        </p:blipFill>
        <p:spPr>
          <a:xfrm rot="4080000">
            <a:off x="8115300" y="298450"/>
            <a:ext cx="566737" cy="566737"/>
          </a:xfrm>
          <a:prstGeom prst="rect">
            <a:avLst/>
          </a:prstGeom>
          <a:noFill/>
          <a:ln>
            <a:noFill/>
          </a:ln>
        </p:spPr>
      </p:pic>
      <p:sp>
        <p:nvSpPr>
          <p:cNvPr id="14" name="Google Shape;14;p1"/>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1pPr>
            <a:lvl2pPr marR="0" lvl="1"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2pPr>
            <a:lvl3pPr marR="0" lvl="2"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3pPr>
            <a:lvl4pPr marR="0" lvl="3"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4pPr>
            <a:lvl5pPr marR="0" lvl="4"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1"/>
          <p:cNvSpPr txBox="1">
            <a:spLocks noGrp="1"/>
          </p:cNvSpPr>
          <p:nvPr>
            <p:ph type="body" idx="1"/>
          </p:nvPr>
        </p:nvSpPr>
        <p:spPr>
          <a:xfrm>
            <a:off x="1463675" y="2119312"/>
            <a:ext cx="6196012" cy="3603625"/>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2"/>
              </a:buClr>
              <a:buSzPts val="2040"/>
              <a:buFont typeface="Courgette"/>
              <a:buChar char="O"/>
              <a:defRPr sz="2400" b="0" i="0" u="none" strike="noStrike" cap="none">
                <a:solidFill>
                  <a:schemeClr val="dk1"/>
                </a:solidFill>
                <a:latin typeface="Libre Franklin"/>
                <a:ea typeface="Libre Franklin"/>
                <a:cs typeface="Libre Franklin"/>
                <a:sym typeface="Libre Franklin"/>
              </a:defRPr>
            </a:lvl1pPr>
            <a:lvl2pPr marL="914400" marR="0" lvl="1" indent="-347344" algn="l" rtl="0">
              <a:spcBef>
                <a:spcPts val="440"/>
              </a:spcBef>
              <a:spcAft>
                <a:spcPts val="0"/>
              </a:spcAft>
              <a:buClr>
                <a:schemeClr val="accent2"/>
              </a:buClr>
              <a:buSzPts val="1870"/>
              <a:buFont typeface="Courgette"/>
              <a:buChar char="O"/>
              <a:defRPr sz="2200" b="0" i="0" u="none" strike="noStrike" cap="none">
                <a:solidFill>
                  <a:schemeClr val="dk1"/>
                </a:solidFill>
                <a:latin typeface="Libre Franklin"/>
                <a:ea typeface="Libre Franklin"/>
                <a:cs typeface="Libre Franklin"/>
                <a:sym typeface="Libre Franklin"/>
              </a:defRPr>
            </a:lvl2pPr>
            <a:lvl3pPr marL="1371600" marR="0" lvl="2" indent="-336550" algn="l" rtl="0">
              <a:spcBef>
                <a:spcPts val="400"/>
              </a:spcBef>
              <a:spcAft>
                <a:spcPts val="0"/>
              </a:spcAft>
              <a:buClr>
                <a:schemeClr val="accent2"/>
              </a:buClr>
              <a:buSzPts val="1700"/>
              <a:buFont typeface="Courgette"/>
              <a:buChar char="O"/>
              <a:defRPr sz="2000" b="0" i="0" u="none" strike="noStrike" cap="none">
                <a:solidFill>
                  <a:schemeClr val="dk1"/>
                </a:solidFill>
                <a:latin typeface="Libre Franklin"/>
                <a:ea typeface="Libre Franklin"/>
                <a:cs typeface="Libre Franklin"/>
                <a:sym typeface="Libre Franklin"/>
              </a:defRPr>
            </a:lvl3pPr>
            <a:lvl4pPr marL="1828800" marR="0" lvl="3" indent="-325755" algn="l" rtl="0">
              <a:spcBef>
                <a:spcPts val="360"/>
              </a:spcBef>
              <a:spcAft>
                <a:spcPts val="0"/>
              </a:spcAft>
              <a:buClr>
                <a:schemeClr val="accent2"/>
              </a:buClr>
              <a:buSzPts val="1530"/>
              <a:buFont typeface="Courgette"/>
              <a:buChar char="O"/>
              <a:defRPr sz="1800" b="0" i="0" u="none" strike="noStrike" cap="none">
                <a:solidFill>
                  <a:schemeClr val="dk1"/>
                </a:solidFill>
                <a:latin typeface="Libre Franklin"/>
                <a:ea typeface="Libre Franklin"/>
                <a:cs typeface="Libre Franklin"/>
                <a:sym typeface="Libre Franklin"/>
              </a:defRPr>
            </a:lvl4pPr>
            <a:lvl5pPr marL="2286000" marR="0" lvl="4"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5pPr>
            <a:lvl6pPr marL="2743200" marR="0" lvl="5"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6pPr>
            <a:lvl7pPr marL="3200400" marR="0" lvl="6"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7pPr>
            <a:lvl8pPr marL="3657600" marR="0" lvl="7"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8pPr>
            <a:lvl9pPr marL="4114800" marR="0" lvl="8"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6" name="Google Shape;16;p1"/>
          <p:cNvSpPr txBox="1">
            <a:spLocks noGrp="1"/>
          </p:cNvSpPr>
          <p:nvPr>
            <p:ph type="dt" idx="10"/>
          </p:nvPr>
        </p:nvSpPr>
        <p:spPr>
          <a:xfrm>
            <a:off x="6454775" y="5808662"/>
            <a:ext cx="12128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7" name="Google Shape;17;p1"/>
          <p:cNvSpPr txBox="1">
            <a:spLocks noGrp="1"/>
          </p:cNvSpPr>
          <p:nvPr>
            <p:ph type="ftr" idx="11"/>
          </p:nvPr>
        </p:nvSpPr>
        <p:spPr>
          <a:xfrm>
            <a:off x="914400" y="5808662"/>
            <a:ext cx="554037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50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8" name="Google Shape;18;p1"/>
          <p:cNvSpPr txBox="1">
            <a:spLocks noGrp="1"/>
          </p:cNvSpPr>
          <p:nvPr>
            <p:ph type="sldNum" idx="12"/>
          </p:nvPr>
        </p:nvSpPr>
        <p:spPr>
          <a:xfrm>
            <a:off x="7670800" y="5808662"/>
            <a:ext cx="5540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8"/>
        <p:cNvGrpSpPr/>
        <p:nvPr/>
      </p:nvGrpSpPr>
      <p:grpSpPr>
        <a:xfrm>
          <a:off x="0" y="0"/>
          <a:ext cx="0" cy="0"/>
          <a:chOff x="0" y="0"/>
          <a:chExt cx="0" cy="0"/>
        </a:xfrm>
      </p:grpSpPr>
      <p:grpSp>
        <p:nvGrpSpPr>
          <p:cNvPr id="69" name="Google Shape;69;p10"/>
          <p:cNvGrpSpPr/>
          <p:nvPr/>
        </p:nvGrpSpPr>
        <p:grpSpPr>
          <a:xfrm>
            <a:off x="0" y="0"/>
            <a:ext cx="9144000" cy="6858000"/>
            <a:chOff x="0" y="0"/>
            <a:chExt cx="9144000" cy="6858000"/>
          </a:xfrm>
        </p:grpSpPr>
        <p:sp>
          <p:nvSpPr>
            <p:cNvPr id="70" name="Google Shape;70;p10"/>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71" name="Google Shape;71;p10"/>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grpSp>
      <p:sp>
        <p:nvSpPr>
          <p:cNvPr id="72" name="Google Shape;72;p10"/>
          <p:cNvSpPr/>
          <p:nvPr/>
        </p:nvSpPr>
        <p:spPr>
          <a:xfrm rot="10800000">
            <a:off x="891822" y="5617774"/>
            <a:ext cx="7382935" cy="53721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73" name="Google Shape;73;p10"/>
          <p:cNvSpPr txBox="1"/>
          <p:nvPr/>
        </p:nvSpPr>
        <p:spPr>
          <a:xfrm>
            <a:off x="990600" y="1017587"/>
            <a:ext cx="7178675" cy="4830762"/>
          </a:xfrm>
          <a:prstGeom prst="rect">
            <a:avLst/>
          </a:prstGeom>
          <a:solidFill>
            <a:srgbClr val="FFFFFF"/>
          </a:solid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74" name="Google Shape;74;p10"/>
          <p:cNvSpPr txBox="1"/>
          <p:nvPr/>
        </p:nvSpPr>
        <p:spPr>
          <a:xfrm>
            <a:off x="990600" y="1009650"/>
            <a:ext cx="7180262" cy="4832350"/>
          </a:xfrm>
          <a:prstGeom prst="rect">
            <a:avLst/>
          </a:prstGeom>
          <a:blipFill rotWithShape="1">
            <a:blip r:embed="rId4">
              <a:alphaModFix amt="20000"/>
            </a:blip>
            <a:tile tx="0" ty="0" sx="100000" sy="100000" flip="none" algn="tl"/>
          </a:blip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pic>
        <p:nvPicPr>
          <p:cNvPr id="75" name="Google Shape;75;p10" descr="C:\Users\Administrator\Desktop\Pushpin Dev\Assets\pushpinLeft.png"/>
          <p:cNvPicPr preferRelativeResize="0"/>
          <p:nvPr/>
        </p:nvPicPr>
        <p:blipFill rotWithShape="1">
          <a:blip r:embed="rId5">
            <a:alphaModFix/>
          </a:blip>
          <a:srcRect/>
          <a:stretch/>
        </p:blipFill>
        <p:spPr>
          <a:xfrm rot="1380000">
            <a:off x="769937" y="701675"/>
            <a:ext cx="566737" cy="568325"/>
          </a:xfrm>
          <a:prstGeom prst="rect">
            <a:avLst/>
          </a:prstGeom>
          <a:noFill/>
          <a:ln>
            <a:noFill/>
          </a:ln>
        </p:spPr>
      </p:pic>
      <p:pic>
        <p:nvPicPr>
          <p:cNvPr id="76" name="Google Shape;76;p10" descr="C:\Users\Administrator\Desktop\Pushpin Dev\Assets\pushpinLeft.png"/>
          <p:cNvPicPr preferRelativeResize="0"/>
          <p:nvPr/>
        </p:nvPicPr>
        <p:blipFill rotWithShape="1">
          <a:blip r:embed="rId5">
            <a:alphaModFix/>
          </a:blip>
          <a:srcRect/>
          <a:stretch/>
        </p:blipFill>
        <p:spPr>
          <a:xfrm rot="4080000">
            <a:off x="7854950" y="749300"/>
            <a:ext cx="566737" cy="566737"/>
          </a:xfrm>
          <a:prstGeom prst="rect">
            <a:avLst/>
          </a:prstGeom>
          <a:noFill/>
          <a:ln>
            <a:noFill/>
          </a:ln>
        </p:spPr>
      </p:pic>
      <p:sp>
        <p:nvSpPr>
          <p:cNvPr id="77" name="Google Shape;77;p10"/>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1pPr>
            <a:lvl2pPr marR="0" lvl="1"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2pPr>
            <a:lvl3pPr marR="0" lvl="2"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3pPr>
            <a:lvl4pPr marR="0" lvl="3"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4pPr>
            <a:lvl5pPr marR="0" lvl="4"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Google Shape;78;p10"/>
          <p:cNvSpPr txBox="1">
            <a:spLocks noGrp="1"/>
          </p:cNvSpPr>
          <p:nvPr>
            <p:ph type="body" idx="1"/>
          </p:nvPr>
        </p:nvSpPr>
        <p:spPr>
          <a:xfrm>
            <a:off x="1463675" y="2119312"/>
            <a:ext cx="6196012" cy="3603625"/>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2"/>
              </a:buClr>
              <a:buSzPts val="2040"/>
              <a:buFont typeface="Courgette"/>
              <a:buChar char="O"/>
              <a:defRPr sz="2400" b="0" i="0" u="none" strike="noStrike" cap="none">
                <a:solidFill>
                  <a:schemeClr val="dk1"/>
                </a:solidFill>
                <a:latin typeface="Libre Franklin"/>
                <a:ea typeface="Libre Franklin"/>
                <a:cs typeface="Libre Franklin"/>
                <a:sym typeface="Libre Franklin"/>
              </a:defRPr>
            </a:lvl1pPr>
            <a:lvl2pPr marL="914400" marR="0" lvl="1" indent="-347344" algn="l" rtl="0">
              <a:spcBef>
                <a:spcPts val="440"/>
              </a:spcBef>
              <a:spcAft>
                <a:spcPts val="0"/>
              </a:spcAft>
              <a:buClr>
                <a:schemeClr val="accent2"/>
              </a:buClr>
              <a:buSzPts val="1870"/>
              <a:buFont typeface="Courgette"/>
              <a:buChar char="O"/>
              <a:defRPr sz="2200" b="0" i="0" u="none" strike="noStrike" cap="none">
                <a:solidFill>
                  <a:schemeClr val="dk1"/>
                </a:solidFill>
                <a:latin typeface="Libre Franklin"/>
                <a:ea typeface="Libre Franklin"/>
                <a:cs typeface="Libre Franklin"/>
                <a:sym typeface="Libre Franklin"/>
              </a:defRPr>
            </a:lvl2pPr>
            <a:lvl3pPr marL="1371600" marR="0" lvl="2" indent="-336550" algn="l" rtl="0">
              <a:spcBef>
                <a:spcPts val="400"/>
              </a:spcBef>
              <a:spcAft>
                <a:spcPts val="0"/>
              </a:spcAft>
              <a:buClr>
                <a:schemeClr val="accent2"/>
              </a:buClr>
              <a:buSzPts val="1700"/>
              <a:buFont typeface="Courgette"/>
              <a:buChar char="O"/>
              <a:defRPr sz="2000" b="0" i="0" u="none" strike="noStrike" cap="none">
                <a:solidFill>
                  <a:schemeClr val="dk1"/>
                </a:solidFill>
                <a:latin typeface="Libre Franklin"/>
                <a:ea typeface="Libre Franklin"/>
                <a:cs typeface="Libre Franklin"/>
                <a:sym typeface="Libre Franklin"/>
              </a:defRPr>
            </a:lvl3pPr>
            <a:lvl4pPr marL="1828800" marR="0" lvl="3" indent="-325755" algn="l" rtl="0">
              <a:spcBef>
                <a:spcPts val="360"/>
              </a:spcBef>
              <a:spcAft>
                <a:spcPts val="0"/>
              </a:spcAft>
              <a:buClr>
                <a:schemeClr val="accent2"/>
              </a:buClr>
              <a:buSzPts val="1530"/>
              <a:buFont typeface="Courgette"/>
              <a:buChar char="O"/>
              <a:defRPr sz="1800" b="0" i="0" u="none" strike="noStrike" cap="none">
                <a:solidFill>
                  <a:schemeClr val="dk1"/>
                </a:solidFill>
                <a:latin typeface="Libre Franklin"/>
                <a:ea typeface="Libre Franklin"/>
                <a:cs typeface="Libre Franklin"/>
                <a:sym typeface="Libre Franklin"/>
              </a:defRPr>
            </a:lvl4pPr>
            <a:lvl5pPr marL="2286000" marR="0" lvl="4"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5pPr>
            <a:lvl6pPr marL="2743200" marR="0" lvl="5"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6pPr>
            <a:lvl7pPr marL="3200400" marR="0" lvl="6"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7pPr>
            <a:lvl8pPr marL="3657600" marR="0" lvl="7"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8pPr>
            <a:lvl9pPr marL="4114800" marR="0" lvl="8"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79" name="Google Shape;79;p10"/>
          <p:cNvSpPr txBox="1">
            <a:spLocks noGrp="1"/>
          </p:cNvSpPr>
          <p:nvPr>
            <p:ph type="dt" idx="10"/>
          </p:nvPr>
        </p:nvSpPr>
        <p:spPr>
          <a:xfrm>
            <a:off x="6770687" y="5357812"/>
            <a:ext cx="1214437"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80" name="Google Shape;80;p10"/>
          <p:cNvSpPr txBox="1">
            <a:spLocks noGrp="1"/>
          </p:cNvSpPr>
          <p:nvPr>
            <p:ph type="ftr" idx="11"/>
          </p:nvPr>
        </p:nvSpPr>
        <p:spPr>
          <a:xfrm>
            <a:off x="1174750" y="5357812"/>
            <a:ext cx="50339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50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81" name="Google Shape;81;p10"/>
          <p:cNvSpPr txBox="1">
            <a:spLocks noGrp="1"/>
          </p:cNvSpPr>
          <p:nvPr>
            <p:ph type="sldNum" idx="12"/>
          </p:nvPr>
        </p:nvSpPr>
        <p:spPr>
          <a:xfrm>
            <a:off x="6213475" y="5357812"/>
            <a:ext cx="554037"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grpSp>
        <p:nvGrpSpPr>
          <p:cNvPr id="89" name="Google Shape;89;p12"/>
          <p:cNvGrpSpPr/>
          <p:nvPr/>
        </p:nvGrpSpPr>
        <p:grpSpPr>
          <a:xfrm>
            <a:off x="0" y="0"/>
            <a:ext cx="9144000" cy="6858000"/>
            <a:chOff x="0" y="0"/>
            <a:chExt cx="9144000" cy="6858000"/>
          </a:xfrm>
        </p:grpSpPr>
        <p:sp>
          <p:nvSpPr>
            <p:cNvPr id="90" name="Google Shape;90;p12"/>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91" name="Google Shape;91;p12"/>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grpSp>
      <p:sp>
        <p:nvSpPr>
          <p:cNvPr id="92" name="Google Shape;92;p12"/>
          <p:cNvSpPr/>
          <p:nvPr/>
        </p:nvSpPr>
        <p:spPr>
          <a:xfrm rot="10800000">
            <a:off x="632177" y="6058038"/>
            <a:ext cx="7721601" cy="53721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93" name="Google Shape;93;p12"/>
          <p:cNvSpPr txBox="1"/>
          <p:nvPr/>
        </p:nvSpPr>
        <p:spPr>
          <a:xfrm rot="60000">
            <a:off x="4468812" y="604837"/>
            <a:ext cx="3789362" cy="5722937"/>
          </a:xfrm>
          <a:prstGeom prst="rect">
            <a:avLst/>
          </a:prstGeom>
          <a:solidFill>
            <a:schemeClr val="lt1"/>
          </a:solid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94" name="Google Shape;94;p12"/>
          <p:cNvSpPr txBox="1"/>
          <p:nvPr/>
        </p:nvSpPr>
        <p:spPr>
          <a:xfrm rot="60000">
            <a:off x="4471987" y="603250"/>
            <a:ext cx="3787775" cy="5722937"/>
          </a:xfrm>
          <a:prstGeom prst="rect">
            <a:avLst/>
          </a:prstGeom>
          <a:blipFill rotWithShape="1">
            <a:blip r:embed="rId4">
              <a:alphaModFix amt="20000"/>
            </a:blip>
            <a:tile tx="0" ty="0" sx="100000" sy="100000" flip="none" algn="tl"/>
          </a:blip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95" name="Google Shape;95;p12"/>
          <p:cNvSpPr txBox="1"/>
          <p:nvPr/>
        </p:nvSpPr>
        <p:spPr>
          <a:xfrm rot="-60000">
            <a:off x="749300" y="576262"/>
            <a:ext cx="3789362" cy="5722937"/>
          </a:xfrm>
          <a:prstGeom prst="rect">
            <a:avLst/>
          </a:prstGeom>
          <a:solidFill>
            <a:schemeClr val="lt1"/>
          </a:solid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96" name="Google Shape;96;p12"/>
          <p:cNvSpPr txBox="1"/>
          <p:nvPr/>
        </p:nvSpPr>
        <p:spPr>
          <a:xfrm rot="-60000">
            <a:off x="749300" y="576262"/>
            <a:ext cx="3789362" cy="5721350"/>
          </a:xfrm>
          <a:prstGeom prst="rect">
            <a:avLst/>
          </a:prstGeom>
          <a:blipFill rotWithShape="1">
            <a:blip r:embed="rId4">
              <a:alphaModFix amt="20000"/>
            </a:blip>
            <a:tile tx="0" ty="0" sx="100000" sy="100000" flip="none" algn="tl"/>
          </a:blip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pic>
        <p:nvPicPr>
          <p:cNvPr id="97" name="Google Shape;97;p12" descr="C:\Users\Administrator\Desktop\Pushpin Dev\Assets\pushpinLeft.png"/>
          <p:cNvPicPr preferRelativeResize="0"/>
          <p:nvPr/>
        </p:nvPicPr>
        <p:blipFill rotWithShape="1">
          <a:blip r:embed="rId5">
            <a:alphaModFix/>
          </a:blip>
          <a:srcRect/>
          <a:stretch/>
        </p:blipFill>
        <p:spPr>
          <a:xfrm rot="1380000">
            <a:off x="2371725" y="293687"/>
            <a:ext cx="566737" cy="568325"/>
          </a:xfrm>
          <a:prstGeom prst="rect">
            <a:avLst/>
          </a:prstGeom>
          <a:noFill/>
          <a:ln>
            <a:noFill/>
          </a:ln>
        </p:spPr>
      </p:pic>
      <p:pic>
        <p:nvPicPr>
          <p:cNvPr id="98" name="Google Shape;98;p12" descr="C:\Users\Administrator\Desktop\Pushpin Dev\Assets\pushpinLeft.png"/>
          <p:cNvPicPr preferRelativeResize="0"/>
          <p:nvPr/>
        </p:nvPicPr>
        <p:blipFill rotWithShape="1">
          <a:blip r:embed="rId5">
            <a:alphaModFix/>
          </a:blip>
          <a:srcRect/>
          <a:stretch/>
        </p:blipFill>
        <p:spPr>
          <a:xfrm rot="4080000">
            <a:off x="6280150" y="333375"/>
            <a:ext cx="566737" cy="566737"/>
          </a:xfrm>
          <a:prstGeom prst="rect">
            <a:avLst/>
          </a:prstGeom>
          <a:noFill/>
          <a:ln>
            <a:noFill/>
          </a:ln>
        </p:spPr>
      </p:pic>
      <p:sp>
        <p:nvSpPr>
          <p:cNvPr id="99" name="Google Shape;99;p12"/>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1pPr>
            <a:lvl2pPr marR="0" lvl="1"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2pPr>
            <a:lvl3pPr marR="0" lvl="2"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3pPr>
            <a:lvl4pPr marR="0" lvl="3"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4pPr>
            <a:lvl5pPr marR="0" lvl="4"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0" name="Google Shape;100;p12"/>
          <p:cNvSpPr txBox="1">
            <a:spLocks noGrp="1"/>
          </p:cNvSpPr>
          <p:nvPr>
            <p:ph type="body" idx="1"/>
          </p:nvPr>
        </p:nvSpPr>
        <p:spPr>
          <a:xfrm>
            <a:off x="1463675" y="2119312"/>
            <a:ext cx="6196012" cy="3603625"/>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2"/>
              </a:buClr>
              <a:buSzPts val="2040"/>
              <a:buFont typeface="Courgette"/>
              <a:buChar char="O"/>
              <a:defRPr sz="2400" b="0" i="0" u="none" strike="noStrike" cap="none">
                <a:solidFill>
                  <a:schemeClr val="dk1"/>
                </a:solidFill>
                <a:latin typeface="Libre Franklin"/>
                <a:ea typeface="Libre Franklin"/>
                <a:cs typeface="Libre Franklin"/>
                <a:sym typeface="Libre Franklin"/>
              </a:defRPr>
            </a:lvl1pPr>
            <a:lvl2pPr marL="914400" marR="0" lvl="1" indent="-347344" algn="l" rtl="0">
              <a:spcBef>
                <a:spcPts val="440"/>
              </a:spcBef>
              <a:spcAft>
                <a:spcPts val="0"/>
              </a:spcAft>
              <a:buClr>
                <a:schemeClr val="accent2"/>
              </a:buClr>
              <a:buSzPts val="1870"/>
              <a:buFont typeface="Courgette"/>
              <a:buChar char="O"/>
              <a:defRPr sz="2200" b="0" i="0" u="none" strike="noStrike" cap="none">
                <a:solidFill>
                  <a:schemeClr val="dk1"/>
                </a:solidFill>
                <a:latin typeface="Libre Franklin"/>
                <a:ea typeface="Libre Franklin"/>
                <a:cs typeface="Libre Franklin"/>
                <a:sym typeface="Libre Franklin"/>
              </a:defRPr>
            </a:lvl2pPr>
            <a:lvl3pPr marL="1371600" marR="0" lvl="2" indent="-336550" algn="l" rtl="0">
              <a:spcBef>
                <a:spcPts val="400"/>
              </a:spcBef>
              <a:spcAft>
                <a:spcPts val="0"/>
              </a:spcAft>
              <a:buClr>
                <a:schemeClr val="accent2"/>
              </a:buClr>
              <a:buSzPts val="1700"/>
              <a:buFont typeface="Courgette"/>
              <a:buChar char="O"/>
              <a:defRPr sz="2000" b="0" i="0" u="none" strike="noStrike" cap="none">
                <a:solidFill>
                  <a:schemeClr val="dk1"/>
                </a:solidFill>
                <a:latin typeface="Libre Franklin"/>
                <a:ea typeface="Libre Franklin"/>
                <a:cs typeface="Libre Franklin"/>
                <a:sym typeface="Libre Franklin"/>
              </a:defRPr>
            </a:lvl3pPr>
            <a:lvl4pPr marL="1828800" marR="0" lvl="3" indent="-325755" algn="l" rtl="0">
              <a:spcBef>
                <a:spcPts val="360"/>
              </a:spcBef>
              <a:spcAft>
                <a:spcPts val="0"/>
              </a:spcAft>
              <a:buClr>
                <a:schemeClr val="accent2"/>
              </a:buClr>
              <a:buSzPts val="1530"/>
              <a:buFont typeface="Courgette"/>
              <a:buChar char="O"/>
              <a:defRPr sz="1800" b="0" i="0" u="none" strike="noStrike" cap="none">
                <a:solidFill>
                  <a:schemeClr val="dk1"/>
                </a:solidFill>
                <a:latin typeface="Libre Franklin"/>
                <a:ea typeface="Libre Franklin"/>
                <a:cs typeface="Libre Franklin"/>
                <a:sym typeface="Libre Franklin"/>
              </a:defRPr>
            </a:lvl4pPr>
            <a:lvl5pPr marL="2286000" marR="0" lvl="4"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5pPr>
            <a:lvl6pPr marL="2743200" marR="0" lvl="5"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6pPr>
            <a:lvl7pPr marL="3200400" marR="0" lvl="6"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7pPr>
            <a:lvl8pPr marL="3657600" marR="0" lvl="7"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8pPr>
            <a:lvl9pPr marL="4114800" marR="0" lvl="8"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01" name="Google Shape;101;p12"/>
          <p:cNvSpPr txBox="1">
            <a:spLocks noGrp="1"/>
          </p:cNvSpPr>
          <p:nvPr>
            <p:ph type="dt" idx="10"/>
          </p:nvPr>
        </p:nvSpPr>
        <p:spPr>
          <a:xfrm rot="60000">
            <a:off x="6342062" y="5886450"/>
            <a:ext cx="121285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02" name="Google Shape;102;p12"/>
          <p:cNvSpPr txBox="1">
            <a:spLocks noGrp="1"/>
          </p:cNvSpPr>
          <p:nvPr>
            <p:ph type="ftr" idx="11"/>
          </p:nvPr>
        </p:nvSpPr>
        <p:spPr>
          <a:xfrm rot="-60000">
            <a:off x="914400" y="5829300"/>
            <a:ext cx="35226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50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03" name="Google Shape;103;p12"/>
          <p:cNvSpPr txBox="1">
            <a:spLocks noGrp="1"/>
          </p:cNvSpPr>
          <p:nvPr>
            <p:ph type="sldNum" idx="12"/>
          </p:nvPr>
        </p:nvSpPr>
        <p:spPr>
          <a:xfrm rot="60000">
            <a:off x="7558087" y="5897562"/>
            <a:ext cx="5540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1"/>
        <p:cNvGrpSpPr/>
        <p:nvPr/>
      </p:nvGrpSpPr>
      <p:grpSpPr>
        <a:xfrm>
          <a:off x="0" y="0"/>
          <a:ext cx="0" cy="0"/>
          <a:chOff x="0" y="0"/>
          <a:chExt cx="0" cy="0"/>
        </a:xfrm>
      </p:grpSpPr>
      <p:grpSp>
        <p:nvGrpSpPr>
          <p:cNvPr id="112" name="Google Shape;112;p14"/>
          <p:cNvGrpSpPr/>
          <p:nvPr/>
        </p:nvGrpSpPr>
        <p:grpSpPr>
          <a:xfrm>
            <a:off x="0" y="0"/>
            <a:ext cx="9144000" cy="6858000"/>
            <a:chOff x="0" y="0"/>
            <a:chExt cx="9144000" cy="6858000"/>
          </a:xfrm>
        </p:grpSpPr>
        <p:sp>
          <p:nvSpPr>
            <p:cNvPr id="113" name="Google Shape;113;p14"/>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t="100000" r="100000"/>
              </a:path>
              <a:tileRect l="-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114" name="Google Shape;114;p14"/>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grpSp>
      <p:sp>
        <p:nvSpPr>
          <p:cNvPr id="115" name="Google Shape;115;p14"/>
          <p:cNvSpPr/>
          <p:nvPr/>
        </p:nvSpPr>
        <p:spPr>
          <a:xfrm rot="10800000">
            <a:off x="632177" y="6058038"/>
            <a:ext cx="7721601" cy="537210"/>
          </a:xfrm>
          <a:custGeom>
            <a:avLst/>
            <a:gdLst/>
            <a:ahLst/>
            <a:cxnLst/>
            <a:rect l="l" t="t" r="r" b="b"/>
            <a:pathLst>
              <a:path w="7955280" h="495300" extrusionOk="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5000"/>
              <a:buFont typeface="Helvetica Neue"/>
              <a:buNone/>
            </a:pPr>
            <a:endParaRPr sz="5000" b="0" i="0" u="none" strike="noStrike" cap="none">
              <a:solidFill>
                <a:schemeClr val="lt1"/>
              </a:solidFill>
              <a:latin typeface="Libre Franklin"/>
              <a:ea typeface="Libre Franklin"/>
              <a:cs typeface="Libre Franklin"/>
              <a:sym typeface="Libre Franklin"/>
            </a:endParaRPr>
          </a:p>
        </p:txBody>
      </p:sp>
      <p:sp>
        <p:nvSpPr>
          <p:cNvPr id="116" name="Google Shape;116;p14"/>
          <p:cNvSpPr txBox="1"/>
          <p:nvPr/>
        </p:nvSpPr>
        <p:spPr>
          <a:xfrm rot="-60000">
            <a:off x="749300" y="576262"/>
            <a:ext cx="3789362" cy="5722937"/>
          </a:xfrm>
          <a:prstGeom prst="rect">
            <a:avLst/>
          </a:prstGeom>
          <a:solidFill>
            <a:schemeClr val="lt1"/>
          </a:solid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117" name="Google Shape;117;p14"/>
          <p:cNvSpPr txBox="1"/>
          <p:nvPr/>
        </p:nvSpPr>
        <p:spPr>
          <a:xfrm rot="-60000">
            <a:off x="744537" y="576262"/>
            <a:ext cx="3789362" cy="5721350"/>
          </a:xfrm>
          <a:prstGeom prst="rect">
            <a:avLst/>
          </a:prstGeom>
          <a:blipFill rotWithShape="1">
            <a:blip r:embed="rId4">
              <a:alphaModFix amt="20000"/>
            </a:blip>
            <a:tile tx="0" ty="0" sx="100000" sy="100000" flip="none" algn="tl"/>
          </a:blip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118" name="Google Shape;118;p14"/>
          <p:cNvSpPr txBox="1"/>
          <p:nvPr/>
        </p:nvSpPr>
        <p:spPr>
          <a:xfrm rot="60000">
            <a:off x="4468812" y="604837"/>
            <a:ext cx="3789362" cy="5722937"/>
          </a:xfrm>
          <a:prstGeom prst="rect">
            <a:avLst/>
          </a:prstGeom>
          <a:solidFill>
            <a:schemeClr val="lt1"/>
          </a:solid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119" name="Google Shape;119;p14"/>
          <p:cNvSpPr txBox="1"/>
          <p:nvPr/>
        </p:nvSpPr>
        <p:spPr>
          <a:xfrm rot="60000">
            <a:off x="4464050" y="603250"/>
            <a:ext cx="3789362" cy="5722937"/>
          </a:xfrm>
          <a:prstGeom prst="rect">
            <a:avLst/>
          </a:prstGeom>
          <a:blipFill rotWithShape="1">
            <a:blip r:embed="rId4">
              <a:alphaModFix amt="20000"/>
            </a:blip>
            <a:tile tx="0" ty="0" sx="100000" sy="100000" flip="none" algn="tl"/>
          </a:blipFill>
          <a:ln>
            <a:noFill/>
          </a:ln>
          <a:effectLst>
            <a:outerShdw blurRad="63500" dist="50800" dir="5400000">
              <a:srgbClr val="000000">
                <a:alpha val="1960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pic>
        <p:nvPicPr>
          <p:cNvPr id="120" name="Google Shape;120;p14" descr="C:\Users\Administrator\Desktop\Pushpin Dev\Assets\pushpinLeft.png"/>
          <p:cNvPicPr preferRelativeResize="0"/>
          <p:nvPr/>
        </p:nvPicPr>
        <p:blipFill rotWithShape="1">
          <a:blip r:embed="rId5">
            <a:alphaModFix/>
          </a:blip>
          <a:srcRect/>
          <a:stretch/>
        </p:blipFill>
        <p:spPr>
          <a:xfrm rot="1380000">
            <a:off x="2371725" y="293687"/>
            <a:ext cx="566737" cy="568325"/>
          </a:xfrm>
          <a:prstGeom prst="rect">
            <a:avLst/>
          </a:prstGeom>
          <a:noFill/>
          <a:ln>
            <a:noFill/>
          </a:ln>
        </p:spPr>
      </p:pic>
      <p:pic>
        <p:nvPicPr>
          <p:cNvPr id="121" name="Google Shape;121;p14" descr="C:\Users\Administrator\Desktop\Pushpin Dev\Assets\pushpinLeft.png"/>
          <p:cNvPicPr preferRelativeResize="0"/>
          <p:nvPr/>
        </p:nvPicPr>
        <p:blipFill rotWithShape="1">
          <a:blip r:embed="rId5">
            <a:alphaModFix/>
          </a:blip>
          <a:srcRect/>
          <a:stretch/>
        </p:blipFill>
        <p:spPr>
          <a:xfrm rot="4080000">
            <a:off x="6280150" y="333375"/>
            <a:ext cx="566737" cy="566737"/>
          </a:xfrm>
          <a:prstGeom prst="rect">
            <a:avLst/>
          </a:prstGeom>
          <a:noFill/>
          <a:ln>
            <a:noFill/>
          </a:ln>
        </p:spPr>
      </p:pic>
      <p:sp>
        <p:nvSpPr>
          <p:cNvPr id="122" name="Google Shape;122;p14"/>
          <p:cNvSpPr txBox="1">
            <a:spLocks noGrp="1"/>
          </p:cNvSpPr>
          <p:nvPr>
            <p:ph type="title"/>
          </p:nvPr>
        </p:nvSpPr>
        <p:spPr>
          <a:xfrm>
            <a:off x="1095375" y="817562"/>
            <a:ext cx="6964362" cy="120173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1pPr>
            <a:lvl2pPr marR="0" lvl="1"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2pPr>
            <a:lvl3pPr marR="0" lvl="2"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3pPr>
            <a:lvl4pPr marR="0" lvl="3"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4pPr>
            <a:lvl5pPr marR="0" lvl="4" algn="ctr" rtl="0">
              <a:spcBef>
                <a:spcPts val="0"/>
              </a:spcBef>
              <a:spcAft>
                <a:spcPts val="0"/>
              </a:spcAft>
              <a:buSzPts val="1400"/>
              <a:buNone/>
              <a:defRPr sz="44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3" name="Google Shape;123;p14"/>
          <p:cNvSpPr txBox="1">
            <a:spLocks noGrp="1"/>
          </p:cNvSpPr>
          <p:nvPr>
            <p:ph type="body" idx="1"/>
          </p:nvPr>
        </p:nvSpPr>
        <p:spPr>
          <a:xfrm>
            <a:off x="1463675" y="2119312"/>
            <a:ext cx="6196012" cy="3603625"/>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2"/>
              </a:buClr>
              <a:buSzPts val="2040"/>
              <a:buFont typeface="Courgette"/>
              <a:buChar char="O"/>
              <a:defRPr sz="2400" b="0" i="0" u="none" strike="noStrike" cap="none">
                <a:solidFill>
                  <a:schemeClr val="dk1"/>
                </a:solidFill>
                <a:latin typeface="Libre Franklin"/>
                <a:ea typeface="Libre Franklin"/>
                <a:cs typeface="Libre Franklin"/>
                <a:sym typeface="Libre Franklin"/>
              </a:defRPr>
            </a:lvl1pPr>
            <a:lvl2pPr marL="914400" marR="0" lvl="1" indent="-347344" algn="l" rtl="0">
              <a:spcBef>
                <a:spcPts val="440"/>
              </a:spcBef>
              <a:spcAft>
                <a:spcPts val="0"/>
              </a:spcAft>
              <a:buClr>
                <a:schemeClr val="accent2"/>
              </a:buClr>
              <a:buSzPts val="1870"/>
              <a:buFont typeface="Courgette"/>
              <a:buChar char="O"/>
              <a:defRPr sz="2200" b="0" i="0" u="none" strike="noStrike" cap="none">
                <a:solidFill>
                  <a:schemeClr val="dk1"/>
                </a:solidFill>
                <a:latin typeface="Libre Franklin"/>
                <a:ea typeface="Libre Franklin"/>
                <a:cs typeface="Libre Franklin"/>
                <a:sym typeface="Libre Franklin"/>
              </a:defRPr>
            </a:lvl2pPr>
            <a:lvl3pPr marL="1371600" marR="0" lvl="2" indent="-336550" algn="l" rtl="0">
              <a:spcBef>
                <a:spcPts val="400"/>
              </a:spcBef>
              <a:spcAft>
                <a:spcPts val="0"/>
              </a:spcAft>
              <a:buClr>
                <a:schemeClr val="accent2"/>
              </a:buClr>
              <a:buSzPts val="1700"/>
              <a:buFont typeface="Courgette"/>
              <a:buChar char="O"/>
              <a:defRPr sz="2000" b="0" i="0" u="none" strike="noStrike" cap="none">
                <a:solidFill>
                  <a:schemeClr val="dk1"/>
                </a:solidFill>
                <a:latin typeface="Libre Franklin"/>
                <a:ea typeface="Libre Franklin"/>
                <a:cs typeface="Libre Franklin"/>
                <a:sym typeface="Libre Franklin"/>
              </a:defRPr>
            </a:lvl3pPr>
            <a:lvl4pPr marL="1828800" marR="0" lvl="3" indent="-325755" algn="l" rtl="0">
              <a:spcBef>
                <a:spcPts val="360"/>
              </a:spcBef>
              <a:spcAft>
                <a:spcPts val="0"/>
              </a:spcAft>
              <a:buClr>
                <a:schemeClr val="accent2"/>
              </a:buClr>
              <a:buSzPts val="1530"/>
              <a:buFont typeface="Courgette"/>
              <a:buChar char="O"/>
              <a:defRPr sz="1800" b="0" i="0" u="none" strike="noStrike" cap="none">
                <a:solidFill>
                  <a:schemeClr val="dk1"/>
                </a:solidFill>
                <a:latin typeface="Libre Franklin"/>
                <a:ea typeface="Libre Franklin"/>
                <a:cs typeface="Libre Franklin"/>
                <a:sym typeface="Libre Franklin"/>
              </a:defRPr>
            </a:lvl4pPr>
            <a:lvl5pPr marL="2286000" marR="0" lvl="4"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5pPr>
            <a:lvl6pPr marL="2743200" marR="0" lvl="5"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6pPr>
            <a:lvl7pPr marL="3200400" marR="0" lvl="6" indent="-314960"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7pPr>
            <a:lvl8pPr marL="3657600" marR="0" lvl="7"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8pPr>
            <a:lvl9pPr marL="4114800" marR="0" lvl="8" indent="-314959" algn="l" rtl="0">
              <a:spcBef>
                <a:spcPts val="320"/>
              </a:spcBef>
              <a:spcAft>
                <a:spcPts val="0"/>
              </a:spcAft>
              <a:buClr>
                <a:schemeClr val="accent2"/>
              </a:buClr>
              <a:buSzPts val="1360"/>
              <a:buFont typeface="Courgette"/>
              <a:buChar char="O"/>
              <a:defRPr sz="1600" b="0" i="0" u="none" strike="noStrike" cap="none">
                <a:solidFill>
                  <a:schemeClr val="dk1"/>
                </a:solidFill>
                <a:latin typeface="Libre Franklin"/>
                <a:ea typeface="Libre Franklin"/>
                <a:cs typeface="Libre Franklin"/>
                <a:sym typeface="Libre Franklin"/>
              </a:defRPr>
            </a:lvl9pPr>
          </a:lstStyle>
          <a:p>
            <a:endParaRPr/>
          </a:p>
        </p:txBody>
      </p:sp>
      <p:sp>
        <p:nvSpPr>
          <p:cNvPr id="124" name="Google Shape;124;p14"/>
          <p:cNvSpPr txBox="1">
            <a:spLocks noGrp="1"/>
          </p:cNvSpPr>
          <p:nvPr>
            <p:ph type="dt" idx="10"/>
          </p:nvPr>
        </p:nvSpPr>
        <p:spPr>
          <a:xfrm rot="60000">
            <a:off x="6345237" y="5888037"/>
            <a:ext cx="1214437"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200" b="0" i="0" u="none">
                <a:solidFill>
                  <a:schemeClr val="dk2"/>
                </a:solidFill>
                <a:latin typeface="Arial"/>
                <a:ea typeface="Arial"/>
                <a:cs typeface="Arial"/>
                <a:sym typeface="Arial"/>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25" name="Google Shape;125;p14"/>
          <p:cNvSpPr txBox="1">
            <a:spLocks noGrp="1"/>
          </p:cNvSpPr>
          <p:nvPr>
            <p:ph type="ftr" idx="11"/>
          </p:nvPr>
        </p:nvSpPr>
        <p:spPr>
          <a:xfrm rot="-60000">
            <a:off x="914400" y="5830887"/>
            <a:ext cx="331946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5000" b="0" i="0" u="none">
                <a:solidFill>
                  <a:srgbClr val="000000"/>
                </a:solidFill>
                <a:latin typeface="Helvetica Neue"/>
                <a:ea typeface="Helvetica Neue"/>
                <a:cs typeface="Helvetica Neue"/>
                <a:sym typeface="Helvetica Neue"/>
              </a:defRPr>
            </a:lvl1pPr>
            <a:lvl2pPr marR="0" lvl="1"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SzPts val="1400"/>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126" name="Google Shape;126;p14"/>
          <p:cNvSpPr txBox="1">
            <a:spLocks noGrp="1"/>
          </p:cNvSpPr>
          <p:nvPr>
            <p:ph type="sldNum" idx="12"/>
          </p:nvPr>
        </p:nvSpPr>
        <p:spPr>
          <a:xfrm rot="60000">
            <a:off x="7562850" y="5900737"/>
            <a:ext cx="55403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400"/>
              <a:buFont typeface="Arial"/>
              <a:buNone/>
              <a:defRPr sz="1400" b="0" i="0" u="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9.xml"/><Relationship Id="rId5" Type="http://schemas.openxmlformats.org/officeDocument/2006/relationships/image" Target="../media/image17.jp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png"/><Relationship Id="rId9"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drive.google.com/file/d/1zAn9DqoWo4uy-UZpdDCE_gBaFzm3F4K6/view"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drive.google.com/file/d/1z9V8H3Of_UqptyZqA1OEXYWEkpIszOs1/view"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hyperlink" Target="mailto:yr2-contact@boldmere.bham.sch.uk"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1042987" y="765175"/>
            <a:ext cx="7127875" cy="2951162"/>
          </a:xfrm>
          <a:prstGeom prst="rect">
            <a:avLst/>
          </a:prstGeom>
          <a:gradFill>
            <a:gsLst>
              <a:gs pos="0">
                <a:srgbClr val="00D99E"/>
              </a:gs>
              <a:gs pos="20001">
                <a:srgbClr val="00D89D"/>
              </a:gs>
              <a:gs pos="100000">
                <a:srgbClr val="00A477"/>
              </a:gs>
            </a:gsLst>
            <a:lin ang="5400000" scaled="0"/>
          </a:gradFill>
          <a:ln w="57150" cap="flat" cmpd="sng">
            <a:solidFill>
              <a:schemeClr val="dk1"/>
            </a:solidFill>
            <a:prstDash val="solid"/>
            <a:miter lim="800000"/>
            <a:headEnd type="none" w="sm" len="sm"/>
            <a:tailEnd type="none" w="sm" len="sm"/>
          </a:ln>
          <a:effectLst>
            <a:outerShdw blurRad="63500" dist="23000" dir="5400000">
              <a:srgbClr val="000000">
                <a:alpha val="34901"/>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Arial"/>
              <a:buNone/>
            </a:pPr>
            <a:r>
              <a:rPr lang="en-US" sz="4400" b="1" i="0" u="none" dirty="0" err="1">
                <a:solidFill>
                  <a:schemeClr val="dk1"/>
                </a:solidFill>
                <a:latin typeface="Arial"/>
                <a:ea typeface="Arial"/>
                <a:cs typeface="Arial"/>
                <a:sym typeface="Arial"/>
              </a:rPr>
              <a:t>Maths</a:t>
            </a:r>
            <a:r>
              <a:rPr lang="en-US" sz="4400" b="1" i="0" u="none" dirty="0">
                <a:solidFill>
                  <a:schemeClr val="dk1"/>
                </a:solidFill>
                <a:latin typeface="Arial"/>
                <a:ea typeface="Arial"/>
                <a:cs typeface="Arial"/>
                <a:sym typeface="Arial"/>
              </a:rPr>
              <a:t> at</a:t>
            </a:r>
            <a:br>
              <a:rPr lang="en-US" sz="4400" b="1" i="0" u="none" dirty="0">
                <a:solidFill>
                  <a:schemeClr val="dk1"/>
                </a:solidFill>
                <a:latin typeface="Arial"/>
                <a:ea typeface="Arial"/>
                <a:cs typeface="Arial"/>
                <a:sym typeface="Arial"/>
              </a:rPr>
            </a:br>
            <a:r>
              <a:rPr lang="en-US" sz="4400" b="1" i="0" u="none" dirty="0">
                <a:solidFill>
                  <a:schemeClr val="dk1"/>
                </a:solidFill>
                <a:latin typeface="Arial"/>
                <a:ea typeface="Arial"/>
                <a:cs typeface="Arial"/>
                <a:sym typeface="Arial"/>
              </a:rPr>
              <a:t>Boldmere Infant and Nursery School</a:t>
            </a:r>
            <a:br>
              <a:rPr lang="en-US" sz="4400" b="1" i="0" u="none" dirty="0">
                <a:solidFill>
                  <a:schemeClr val="dk1"/>
                </a:solidFill>
                <a:latin typeface="Arial"/>
                <a:ea typeface="Arial"/>
                <a:cs typeface="Arial"/>
                <a:sym typeface="Arial"/>
              </a:rPr>
            </a:br>
            <a:r>
              <a:rPr lang="en-US" sz="3100" b="1" i="0" u="none" dirty="0">
                <a:solidFill>
                  <a:schemeClr val="dk1"/>
                </a:solidFill>
                <a:latin typeface="Arial"/>
                <a:ea typeface="Arial"/>
                <a:cs typeface="Arial"/>
                <a:sym typeface="Arial"/>
              </a:rPr>
              <a:t>Year 2 </a:t>
            </a:r>
            <a:r>
              <a:rPr lang="en-US" sz="4400" b="1" i="0" u="none" dirty="0">
                <a:solidFill>
                  <a:schemeClr val="dk1"/>
                </a:solidFill>
                <a:latin typeface="Arial"/>
                <a:ea typeface="Arial"/>
                <a:cs typeface="Arial"/>
                <a:sym typeface="Arial"/>
              </a:rPr>
              <a:t/>
            </a:r>
            <a:br>
              <a:rPr lang="en-US" sz="4400" b="1" i="0" u="none" dirty="0">
                <a:solidFill>
                  <a:schemeClr val="dk1"/>
                </a:solidFill>
                <a:latin typeface="Arial"/>
                <a:ea typeface="Arial"/>
                <a:cs typeface="Arial"/>
                <a:sym typeface="Arial"/>
              </a:rPr>
            </a:br>
            <a:r>
              <a:rPr lang="en-US" sz="2400" b="1" i="0" u="none" dirty="0">
                <a:solidFill>
                  <a:schemeClr val="dk1"/>
                </a:solidFill>
                <a:latin typeface="Arial"/>
                <a:ea typeface="Arial"/>
                <a:cs typeface="Arial"/>
                <a:sym typeface="Arial"/>
              </a:rPr>
              <a:t>Parent </a:t>
            </a:r>
            <a:r>
              <a:rPr lang="en-US" sz="2400" b="1" i="0" u="none">
                <a:solidFill>
                  <a:schemeClr val="dk1"/>
                </a:solidFill>
                <a:latin typeface="Arial"/>
                <a:ea typeface="Arial"/>
                <a:cs typeface="Arial"/>
                <a:sym typeface="Arial"/>
              </a:rPr>
              <a:t>Information </a:t>
            </a:r>
            <a:r>
              <a:rPr lang="en-US" sz="2400" b="1" i="0" u="none" smtClean="0">
                <a:solidFill>
                  <a:schemeClr val="dk1"/>
                </a:solidFill>
                <a:latin typeface="Arial"/>
                <a:ea typeface="Arial"/>
                <a:cs typeface="Arial"/>
                <a:sym typeface="Arial"/>
              </a:rPr>
              <a:t>PowerPoint</a:t>
            </a:r>
            <a:endParaRPr dirty="0"/>
          </a:p>
        </p:txBody>
      </p:sp>
      <p:pic>
        <p:nvPicPr>
          <p:cNvPr id="139" name="Google Shape;139;p16" descr="http://sjsonline.org.uk/wp-content/uploads/2010/09/Maths_image_9.gif"/>
          <p:cNvPicPr preferRelativeResize="0"/>
          <p:nvPr/>
        </p:nvPicPr>
        <p:blipFill rotWithShape="1">
          <a:blip r:embed="rId3">
            <a:alphaModFix/>
          </a:blip>
          <a:srcRect/>
          <a:stretch/>
        </p:blipFill>
        <p:spPr>
          <a:xfrm>
            <a:off x="3562350" y="3933825"/>
            <a:ext cx="2089150" cy="2122487"/>
          </a:xfrm>
          <a:prstGeom prst="rect">
            <a:avLst/>
          </a:prstGeom>
          <a:noFill/>
          <a:ln w="28575" cap="flat" cmpd="sng">
            <a:solidFill>
              <a:schemeClr val="dk1"/>
            </a:solidFill>
            <a:prstDash val="solid"/>
            <a:miter lim="800000"/>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5"/>
          <p:cNvPicPr preferRelativeResize="0"/>
          <p:nvPr/>
        </p:nvPicPr>
        <p:blipFill rotWithShape="1">
          <a:blip r:embed="rId3">
            <a:alphaModFix/>
          </a:blip>
          <a:srcRect t="17094"/>
          <a:stretch/>
        </p:blipFill>
        <p:spPr>
          <a:xfrm>
            <a:off x="2827325" y="2132266"/>
            <a:ext cx="5668974" cy="4176458"/>
          </a:xfrm>
          <a:prstGeom prst="rect">
            <a:avLst/>
          </a:prstGeom>
          <a:noFill/>
          <a:ln>
            <a:noFill/>
          </a:ln>
        </p:spPr>
      </p:pic>
      <p:sp>
        <p:nvSpPr>
          <p:cNvPr id="206" name="Google Shape;206;p25"/>
          <p:cNvSpPr txBox="1"/>
          <p:nvPr/>
        </p:nvSpPr>
        <p:spPr>
          <a:xfrm>
            <a:off x="900112" y="549275"/>
            <a:ext cx="3454400" cy="1646237"/>
          </a:xfrm>
          <a:prstGeom prst="rect">
            <a:avLst/>
          </a:prstGeom>
          <a:noFill/>
          <a:ln>
            <a:noFill/>
          </a:ln>
        </p:spPr>
        <p:txBody>
          <a:bodyPr spcFirstLastPara="1" wrap="square" lIns="91425" tIns="45700" rIns="91425" bIns="45700" anchor="t" anchorCtr="0">
            <a:noAutofit/>
          </a:bodyPr>
          <a:lstStyle/>
          <a:p>
            <a:pPr marL="250825" marR="0" lvl="0" indent="-250825" algn="l" rtl="0">
              <a:lnSpc>
                <a:spcPct val="90000"/>
              </a:lnSpc>
              <a:spcBef>
                <a:spcPts val="0"/>
              </a:spcBef>
              <a:spcAft>
                <a:spcPts val="0"/>
              </a:spcAft>
              <a:buClr>
                <a:srgbClr val="FF0000"/>
              </a:buClr>
              <a:buSzPts val="1600"/>
              <a:buFont typeface="Arial"/>
              <a:buNone/>
            </a:pPr>
            <a:r>
              <a:rPr lang="en-US" sz="1600" b="0" i="0" u="none">
                <a:solidFill>
                  <a:srgbClr val="FF0000"/>
                </a:solidFill>
                <a:latin typeface="Arial"/>
                <a:ea typeface="Arial"/>
                <a:cs typeface="Arial"/>
                <a:sym typeface="Arial"/>
              </a:rPr>
              <a:t>We start off with the concrete element – practical resources such as numicon, tens and ones, counters, bead strings. The children can see/ feel/ touch and move the concrete resources to help them visualise the learning.</a:t>
            </a:r>
            <a:endParaRPr/>
          </a:p>
        </p:txBody>
      </p:sp>
      <p:cxnSp>
        <p:nvCxnSpPr>
          <p:cNvPr id="207" name="Google Shape;207;p25"/>
          <p:cNvCxnSpPr/>
          <p:nvPr/>
        </p:nvCxnSpPr>
        <p:spPr>
          <a:xfrm>
            <a:off x="2007975" y="2132275"/>
            <a:ext cx="1205700" cy="336000"/>
          </a:xfrm>
          <a:prstGeom prst="straightConnector1">
            <a:avLst/>
          </a:prstGeom>
          <a:noFill/>
          <a:ln w="9525" cap="flat" cmpd="sng">
            <a:solidFill>
              <a:srgbClr val="FF0000"/>
            </a:solidFill>
            <a:prstDash val="solid"/>
            <a:miter lim="800000"/>
            <a:headEnd type="none" w="med" len="med"/>
            <a:tailEnd type="triangle" w="med" len="med"/>
          </a:ln>
        </p:spPr>
      </p:cxnSp>
      <p:sp>
        <p:nvSpPr>
          <p:cNvPr id="208" name="Google Shape;208;p25"/>
          <p:cNvSpPr txBox="1"/>
          <p:nvPr/>
        </p:nvSpPr>
        <p:spPr>
          <a:xfrm>
            <a:off x="684212" y="2781300"/>
            <a:ext cx="2232025" cy="20621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600"/>
              <a:buFont typeface="Arial"/>
              <a:buNone/>
            </a:pPr>
            <a:r>
              <a:rPr lang="en-US" sz="1600" b="0" i="0" u="none">
                <a:solidFill>
                  <a:srgbClr val="FF0000"/>
                </a:solidFill>
                <a:latin typeface="Arial"/>
                <a:ea typeface="Arial"/>
                <a:cs typeface="Arial"/>
                <a:sym typeface="Arial"/>
              </a:rPr>
              <a:t>Once children are confident using concrete resources, we then move on to pictorial – e.g. looking at pictures of objects, drawing their own tens and ones to represent a number.</a:t>
            </a:r>
            <a:endParaRPr/>
          </a:p>
        </p:txBody>
      </p:sp>
      <p:cxnSp>
        <p:nvCxnSpPr>
          <p:cNvPr id="209" name="Google Shape;209;p25"/>
          <p:cNvCxnSpPr/>
          <p:nvPr/>
        </p:nvCxnSpPr>
        <p:spPr>
          <a:xfrm>
            <a:off x="2827337" y="3429000"/>
            <a:ext cx="1096962" cy="382587"/>
          </a:xfrm>
          <a:prstGeom prst="straightConnector1">
            <a:avLst/>
          </a:prstGeom>
          <a:noFill/>
          <a:ln w="9525" cap="flat" cmpd="sng">
            <a:solidFill>
              <a:srgbClr val="FF0000"/>
            </a:solidFill>
            <a:prstDash val="solid"/>
            <a:miter lim="800000"/>
            <a:headEnd type="none" w="med" len="med"/>
            <a:tailEnd type="triangle" w="med" len="med"/>
          </a:ln>
        </p:spPr>
      </p:cxnSp>
      <p:sp>
        <p:nvSpPr>
          <p:cNvPr id="210" name="Google Shape;210;p25"/>
          <p:cNvSpPr txBox="1"/>
          <p:nvPr/>
        </p:nvSpPr>
        <p:spPr>
          <a:xfrm>
            <a:off x="684212" y="5448300"/>
            <a:ext cx="2232025"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1600"/>
              <a:buFont typeface="Arial"/>
              <a:buNone/>
            </a:pPr>
            <a:r>
              <a:rPr lang="en-US" sz="1600" b="0" i="0" u="none">
                <a:solidFill>
                  <a:srgbClr val="FF0000"/>
                </a:solidFill>
                <a:latin typeface="Arial"/>
                <a:ea typeface="Arial"/>
                <a:cs typeface="Arial"/>
                <a:sym typeface="Arial"/>
              </a:rPr>
              <a:t>The final step is recording the abstract number sentence. </a:t>
            </a:r>
            <a:endParaRPr/>
          </a:p>
        </p:txBody>
      </p:sp>
      <p:cxnSp>
        <p:nvCxnSpPr>
          <p:cNvPr id="211" name="Google Shape;211;p25"/>
          <p:cNvCxnSpPr/>
          <p:nvPr/>
        </p:nvCxnSpPr>
        <p:spPr>
          <a:xfrm>
            <a:off x="2124075" y="5589587"/>
            <a:ext cx="935037" cy="274637"/>
          </a:xfrm>
          <a:prstGeom prst="straightConnector1">
            <a:avLst/>
          </a:prstGeom>
          <a:noFill/>
          <a:ln w="9525" cap="flat" cmpd="sng">
            <a:solidFill>
              <a:srgbClr val="FF0000"/>
            </a:solidFill>
            <a:prstDash val="solid"/>
            <a:miter lim="800000"/>
            <a:headEnd type="none" w="med" len="med"/>
            <a:tailEnd type="triangle" w="med" len="med"/>
          </a:ln>
        </p:spPr>
      </p:cxnSp>
      <p:sp>
        <p:nvSpPr>
          <p:cNvPr id="212" name="Google Shape;212;p25"/>
          <p:cNvSpPr txBox="1"/>
          <p:nvPr/>
        </p:nvSpPr>
        <p:spPr>
          <a:xfrm>
            <a:off x="4300537" y="823912"/>
            <a:ext cx="4249737" cy="7080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sng">
                <a:solidFill>
                  <a:srgbClr val="000000"/>
                </a:solidFill>
                <a:latin typeface="Arial"/>
                <a:ea typeface="Arial"/>
                <a:cs typeface="Arial"/>
                <a:sym typeface="Arial"/>
              </a:rPr>
              <a:t>The CPA Approach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539750" y="4857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3800"/>
              <a:buFont typeface="Arial"/>
              <a:buNone/>
            </a:pPr>
            <a:r>
              <a:rPr lang="en-US" sz="3800" b="0" i="0" u="none">
                <a:solidFill>
                  <a:srgbClr val="0070C0"/>
                </a:solidFill>
                <a:latin typeface="Arial"/>
                <a:ea typeface="Arial"/>
                <a:cs typeface="Arial"/>
                <a:sym typeface="Arial"/>
              </a:rPr>
              <a:t>What do we teach in Year 2?</a:t>
            </a:r>
            <a:endParaRPr/>
          </a:p>
        </p:txBody>
      </p:sp>
      <p:sp>
        <p:nvSpPr>
          <p:cNvPr id="218" name="Google Shape;218;p26"/>
          <p:cNvSpPr txBox="1">
            <a:spLocks noGrp="1"/>
          </p:cNvSpPr>
          <p:nvPr>
            <p:ph type="body" idx="1"/>
          </p:nvPr>
        </p:nvSpPr>
        <p:spPr>
          <a:xfrm>
            <a:off x="827087" y="1412875"/>
            <a:ext cx="7319962" cy="40116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Please see the grid of the objectives which are taught in Year 2 (attached separately.) </a:t>
            </a:r>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You can also see the ‘expected standard’ statements which the children are assessed against at the end of the year further on in this presentation. This will allow you to see the skills, knowledge and concepts that are taught throughout the year.</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1"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Underpinning all of the these objectives we have:</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Fluency</a:t>
            </a:r>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Reasoning</a:t>
            </a:r>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Problem Solving</a:t>
            </a:r>
            <a:endParaRPr/>
          </a:p>
        </p:txBody>
      </p:sp>
      <p:pic>
        <p:nvPicPr>
          <p:cNvPr id="219" name="Google Shape;219;p26" descr="http://www.clipartbest.com/cliparts/di8/Ko6/di8Ko68ie.gif"/>
          <p:cNvPicPr preferRelativeResize="0"/>
          <p:nvPr/>
        </p:nvPicPr>
        <p:blipFill rotWithShape="1">
          <a:blip r:embed="rId3">
            <a:alphaModFix/>
          </a:blip>
          <a:srcRect/>
          <a:stretch/>
        </p:blipFill>
        <p:spPr>
          <a:xfrm>
            <a:off x="6874575" y="4678027"/>
            <a:ext cx="1278825" cy="1476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title"/>
          </p:nvPr>
        </p:nvSpPr>
        <p:spPr>
          <a:xfrm>
            <a:off x="539750" y="5064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Fluency</a:t>
            </a:r>
            <a:endParaRPr/>
          </a:p>
        </p:txBody>
      </p:sp>
      <p:sp>
        <p:nvSpPr>
          <p:cNvPr id="225" name="Google Shape;225;p27"/>
          <p:cNvSpPr txBox="1">
            <a:spLocks noGrp="1"/>
          </p:cNvSpPr>
          <p:nvPr>
            <p:ph type="body" idx="1"/>
          </p:nvPr>
        </p:nvSpPr>
        <p:spPr>
          <a:xfrm>
            <a:off x="755650" y="1811337"/>
            <a:ext cx="7632700" cy="40116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When we think of fluency in reading, we think of children decoding the words without breaking them down into individual sounds. Children will read many of the words by sight.</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Fluency in maths is the same – recalling facts for number bonds without having to work them out.</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We aim to build children’s rapid recall of facts such as number bonds to 10, 20 and multiplication facts (2, 5 and 10) without having to work them out using their fingers, practical resources or by drawing pictures. </a:t>
            </a:r>
            <a:endParaRPr/>
          </a:p>
        </p:txBody>
      </p:sp>
      <p:pic>
        <p:nvPicPr>
          <p:cNvPr id="226" name="Google Shape;226;p27" descr="http://www.clipartbest.com/cliparts/di8/Ko6/di8Ko68ie.gif"/>
          <p:cNvPicPr preferRelativeResize="0"/>
          <p:nvPr/>
        </p:nvPicPr>
        <p:blipFill rotWithShape="1">
          <a:blip r:embed="rId3">
            <a:alphaModFix/>
          </a:blip>
          <a:srcRect/>
          <a:stretch/>
        </p:blipFill>
        <p:spPr>
          <a:xfrm>
            <a:off x="6804025" y="654050"/>
            <a:ext cx="1008062" cy="116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493712" y="5397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Fluency</a:t>
            </a:r>
            <a:endParaRPr/>
          </a:p>
        </p:txBody>
      </p:sp>
      <p:pic>
        <p:nvPicPr>
          <p:cNvPr id="232" name="Google Shape;232;p28" descr="http://www.clipartbest.com/cliparts/di8/Ko6/di8Ko68ie.gif"/>
          <p:cNvPicPr preferRelativeResize="0"/>
          <p:nvPr/>
        </p:nvPicPr>
        <p:blipFill rotWithShape="1">
          <a:blip r:embed="rId3">
            <a:alphaModFix/>
          </a:blip>
          <a:srcRect/>
          <a:stretch/>
        </p:blipFill>
        <p:spPr>
          <a:xfrm>
            <a:off x="7058025" y="655637"/>
            <a:ext cx="1114425" cy="1287462"/>
          </a:xfrm>
          <a:prstGeom prst="rect">
            <a:avLst/>
          </a:prstGeom>
          <a:noFill/>
          <a:ln>
            <a:noFill/>
          </a:ln>
        </p:spPr>
      </p:pic>
      <p:graphicFrame>
        <p:nvGraphicFramePr>
          <p:cNvPr id="233" name="Google Shape;233;p28"/>
          <p:cNvGraphicFramePr/>
          <p:nvPr/>
        </p:nvGraphicFramePr>
        <p:xfrm>
          <a:off x="1042987" y="1962150"/>
          <a:ext cx="3000000" cy="3000000"/>
        </p:xfrm>
        <a:graphic>
          <a:graphicData uri="http://schemas.openxmlformats.org/drawingml/2006/table">
            <a:tbl>
              <a:tblPr>
                <a:noFill/>
                <a:tableStyleId>{53F5E962-F513-4E27-98BC-4FE5DF5D0C67}</a:tableStyleId>
              </a:tblPr>
              <a:tblGrid>
                <a:gridCol w="588950">
                  <a:extLst>
                    <a:ext uri="{9D8B030D-6E8A-4147-A177-3AD203B41FA5}">
                      <a16:colId xmlns:a16="http://schemas.microsoft.com/office/drawing/2014/main" val="20000"/>
                    </a:ext>
                  </a:extLst>
                </a:gridCol>
                <a:gridCol w="593725">
                  <a:extLst>
                    <a:ext uri="{9D8B030D-6E8A-4147-A177-3AD203B41FA5}">
                      <a16:colId xmlns:a16="http://schemas.microsoft.com/office/drawing/2014/main" val="20001"/>
                    </a:ext>
                  </a:extLst>
                </a:gridCol>
                <a:gridCol w="595300">
                  <a:extLst>
                    <a:ext uri="{9D8B030D-6E8A-4147-A177-3AD203B41FA5}">
                      <a16:colId xmlns:a16="http://schemas.microsoft.com/office/drawing/2014/main" val="20002"/>
                    </a:ext>
                  </a:extLst>
                </a:gridCol>
                <a:gridCol w="592125">
                  <a:extLst>
                    <a:ext uri="{9D8B030D-6E8A-4147-A177-3AD203B41FA5}">
                      <a16:colId xmlns:a16="http://schemas.microsoft.com/office/drawing/2014/main" val="20003"/>
                    </a:ext>
                  </a:extLst>
                </a:gridCol>
                <a:gridCol w="593725">
                  <a:extLst>
                    <a:ext uri="{9D8B030D-6E8A-4147-A177-3AD203B41FA5}">
                      <a16:colId xmlns:a16="http://schemas.microsoft.com/office/drawing/2014/main" val="20004"/>
                    </a:ext>
                  </a:extLst>
                </a:gridCol>
                <a:gridCol w="593725">
                  <a:extLst>
                    <a:ext uri="{9D8B030D-6E8A-4147-A177-3AD203B41FA5}">
                      <a16:colId xmlns:a16="http://schemas.microsoft.com/office/drawing/2014/main" val="20005"/>
                    </a:ext>
                  </a:extLst>
                </a:gridCol>
                <a:gridCol w="593725">
                  <a:extLst>
                    <a:ext uri="{9D8B030D-6E8A-4147-A177-3AD203B41FA5}">
                      <a16:colId xmlns:a16="http://schemas.microsoft.com/office/drawing/2014/main" val="20006"/>
                    </a:ext>
                  </a:extLst>
                </a:gridCol>
                <a:gridCol w="593725">
                  <a:extLst>
                    <a:ext uri="{9D8B030D-6E8A-4147-A177-3AD203B41FA5}">
                      <a16:colId xmlns:a16="http://schemas.microsoft.com/office/drawing/2014/main" val="20007"/>
                    </a:ext>
                  </a:extLst>
                </a:gridCol>
                <a:gridCol w="593725">
                  <a:extLst>
                    <a:ext uri="{9D8B030D-6E8A-4147-A177-3AD203B41FA5}">
                      <a16:colId xmlns:a16="http://schemas.microsoft.com/office/drawing/2014/main" val="20008"/>
                    </a:ext>
                  </a:extLst>
                </a:gridCol>
                <a:gridCol w="592125">
                  <a:extLst>
                    <a:ext uri="{9D8B030D-6E8A-4147-A177-3AD203B41FA5}">
                      <a16:colId xmlns:a16="http://schemas.microsoft.com/office/drawing/2014/main" val="20009"/>
                    </a:ext>
                  </a:extLst>
                </a:gridCol>
                <a:gridCol w="588950">
                  <a:extLst>
                    <a:ext uri="{9D8B030D-6E8A-4147-A177-3AD203B41FA5}">
                      <a16:colId xmlns:a16="http://schemas.microsoft.com/office/drawing/2014/main" val="20010"/>
                    </a:ext>
                  </a:extLst>
                </a:gridCol>
                <a:gridCol w="609600">
                  <a:extLst>
                    <a:ext uri="{9D8B030D-6E8A-4147-A177-3AD203B41FA5}">
                      <a16:colId xmlns:a16="http://schemas.microsoft.com/office/drawing/2014/main" val="20011"/>
                    </a:ext>
                  </a:extLst>
                </a:gridCol>
              </a:tblGrid>
              <a:tr h="347650">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46075">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0+9</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0+10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extLst>
                  <a:ext uri="{0D108BD9-81ED-4DB2-BD59-A6C34878D82A}">
                    <a16:rowId xmlns:a16="http://schemas.microsoft.com/office/drawing/2014/main" val="10001"/>
                  </a:ext>
                </a:extLst>
              </a:tr>
              <a:tr h="347650">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1+9</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2"/>
                  </a:ext>
                </a:extLst>
              </a:tr>
              <a:tr h="346075">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2+9</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2+10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3"/>
                  </a:ext>
                </a:extLst>
              </a:tr>
              <a:tr h="365125">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3+7</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3+8</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3+10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4"/>
                  </a:ext>
                </a:extLst>
              </a:tr>
              <a:tr h="347650">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4+6</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4+7</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4+10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5"/>
                  </a:ext>
                </a:extLst>
              </a:tr>
              <a:tr h="346075">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5+5</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5+6</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5+10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6"/>
                  </a:ext>
                </a:extLst>
              </a:tr>
              <a:tr h="347650">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6+4</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6+5</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6+10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7"/>
                  </a:ext>
                </a:extLst>
              </a:tr>
              <a:tr h="346075">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7+3</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7+4</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7+10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8"/>
                  </a:ext>
                </a:extLst>
              </a:tr>
              <a:tr h="347650">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8+2</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8+3</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8+10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09"/>
                  </a:ext>
                </a:extLst>
              </a:tr>
              <a:tr h="346075">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38135"/>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9+1</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9+2</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A8D08D"/>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E2EFD9"/>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9+9</a:t>
                      </a:r>
                      <a:endParaRPr/>
                    </a:p>
                  </a:txBody>
                  <a:tcPr marL="47525" marR="47525" marT="0" marB="0">
                    <a:lnL w="12700"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C5E0B3"/>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9+10</a:t>
                      </a:r>
                      <a:endParaRPr/>
                    </a:p>
                  </a:txBody>
                  <a:tcPr marL="47525" marR="47525" marT="0" marB="0">
                    <a:lnL w="2857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extLst>
                  <a:ext uri="{0D108BD9-81ED-4DB2-BD59-A6C34878D82A}">
                    <a16:rowId xmlns:a16="http://schemas.microsoft.com/office/drawing/2014/main" val="10010"/>
                  </a:ext>
                </a:extLst>
              </a:tr>
              <a:tr h="347650">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10+1</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10+2</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10+3</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10+4</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10+5</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10+6</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10+7</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10+8</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10+9</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70AD47"/>
                    </a:solidFill>
                  </a:tcPr>
                </a:tc>
                <a:tc>
                  <a:txBody>
                    <a:bodyPr/>
                    <a:lstStyle/>
                    <a:p>
                      <a:pPr marL="0" marR="0" lvl="0" indent="0" algn="ctr" rtl="0">
                        <a:lnSpc>
                          <a:spcPct val="107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10+10</a:t>
                      </a:r>
                      <a:endParaRPr/>
                    </a:p>
                  </a:txBody>
                  <a:tcPr marL="47525" marR="4752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5E0B3"/>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9"/>
          <p:cNvSpPr txBox="1">
            <a:spLocks noGrp="1"/>
          </p:cNvSpPr>
          <p:nvPr>
            <p:ph type="title"/>
          </p:nvPr>
        </p:nvSpPr>
        <p:spPr>
          <a:xfrm>
            <a:off x="539750" y="3333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Reasoning</a:t>
            </a:r>
            <a:endParaRPr/>
          </a:p>
        </p:txBody>
      </p:sp>
      <p:sp>
        <p:nvSpPr>
          <p:cNvPr id="239" name="Google Shape;239;p29"/>
          <p:cNvSpPr txBox="1">
            <a:spLocks noGrp="1"/>
          </p:cNvSpPr>
          <p:nvPr>
            <p:ph type="body" idx="1"/>
          </p:nvPr>
        </p:nvSpPr>
        <p:spPr>
          <a:xfrm>
            <a:off x="755650" y="1192212"/>
            <a:ext cx="7561262" cy="40116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Why?</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In order to give the children a deeper understanding about the skills that they have learnt, we teach them to reason – to explain and discuss their work with other children and adults.</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This allows us to see that they have really grasped a deepened understanding of mathematical concepts. </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Children should be able to explain how they have solved a problem and explain how they know why a problem is correct/ not correct, rather than just following a ‘trick’ to solve an answer.</a:t>
            </a:r>
            <a:endParaRPr sz="2400" b="0" i="0" u="none">
              <a:solidFill>
                <a:schemeClr val="dk1"/>
              </a:solidFill>
              <a:latin typeface="Arial"/>
              <a:ea typeface="Arial"/>
              <a:cs typeface="Arial"/>
              <a:sym typeface="Arial"/>
            </a:endParaRPr>
          </a:p>
          <a:p>
            <a:pPr marL="273050" marR="0" lvl="0" indent="-143510" algn="l" rtl="0">
              <a:spcBef>
                <a:spcPts val="48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p:txBody>
      </p:sp>
      <p:pic>
        <p:nvPicPr>
          <p:cNvPr id="240" name="Google Shape;240;p29" descr="http://www.clipartbest.com/cliparts/di8/Ko6/di8Ko68ie.gif"/>
          <p:cNvPicPr preferRelativeResize="0"/>
          <p:nvPr/>
        </p:nvPicPr>
        <p:blipFill rotWithShape="1">
          <a:blip r:embed="rId3">
            <a:alphaModFix/>
          </a:blip>
          <a:srcRect/>
          <a:stretch/>
        </p:blipFill>
        <p:spPr>
          <a:xfrm>
            <a:off x="6513700" y="719687"/>
            <a:ext cx="1223962" cy="12239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539750" y="53498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Problem</a:t>
            </a:r>
            <a:r>
              <a:rPr lang="en-US" sz="4000" b="0" i="0" u="none">
                <a:solidFill>
                  <a:srgbClr val="33CCCC"/>
                </a:solidFill>
                <a:latin typeface="Arial"/>
                <a:ea typeface="Arial"/>
                <a:cs typeface="Arial"/>
                <a:sym typeface="Arial"/>
              </a:rPr>
              <a:t> </a:t>
            </a:r>
            <a:r>
              <a:rPr lang="en-US" sz="4000" b="0" i="0" u="none">
                <a:solidFill>
                  <a:srgbClr val="0070C0"/>
                </a:solidFill>
                <a:latin typeface="Arial"/>
                <a:ea typeface="Arial"/>
                <a:cs typeface="Arial"/>
                <a:sym typeface="Arial"/>
              </a:rPr>
              <a:t>Solving</a:t>
            </a:r>
            <a:endParaRPr/>
          </a:p>
        </p:txBody>
      </p:sp>
      <p:sp>
        <p:nvSpPr>
          <p:cNvPr id="246" name="Google Shape;246;p30"/>
          <p:cNvSpPr txBox="1">
            <a:spLocks noGrp="1"/>
          </p:cNvSpPr>
          <p:nvPr>
            <p:ph type="body" idx="1"/>
          </p:nvPr>
        </p:nvSpPr>
        <p:spPr>
          <a:xfrm>
            <a:off x="957262" y="1412875"/>
            <a:ext cx="7394575" cy="1944687"/>
          </a:xfrm>
          <a:prstGeom prst="rect">
            <a:avLst/>
          </a:prstGeom>
          <a:noFill/>
          <a:ln>
            <a:noFill/>
          </a:ln>
        </p:spPr>
        <p:txBody>
          <a:bodyPr spcFirstLastPara="1" wrap="square" lIns="50800" tIns="50800" rIns="50800" bIns="50800" anchor="t" anchorCtr="0">
            <a:noAutofit/>
          </a:bodyPr>
          <a:lstStyle/>
          <a:p>
            <a:pPr marL="273050" marR="0" lvl="0" indent="-273050" algn="l" rtl="0">
              <a:lnSpc>
                <a:spcPct val="90000"/>
              </a:lnSpc>
              <a:spcBef>
                <a:spcPts val="0"/>
              </a:spcBef>
              <a:spcAft>
                <a:spcPts val="0"/>
              </a:spcAft>
              <a:buClr>
                <a:srgbClr val="0BD0D9"/>
              </a:buClr>
              <a:buSzPts val="2280"/>
              <a:buFont typeface="Courgette"/>
              <a:buChar char="O"/>
            </a:pPr>
            <a:r>
              <a:rPr lang="en-US" sz="2400" b="0" i="0" u="none">
                <a:solidFill>
                  <a:schemeClr val="dk1"/>
                </a:solidFill>
                <a:latin typeface="Arial"/>
                <a:ea typeface="Arial"/>
                <a:cs typeface="Arial"/>
                <a:sym typeface="Arial"/>
              </a:rPr>
              <a:t>This is when children solve problems and apply the skills that they have learnt.</a:t>
            </a:r>
            <a:endParaRPr/>
          </a:p>
          <a:p>
            <a:pPr marL="273050" marR="0" lvl="0" indent="-273050" algn="l" rtl="0">
              <a:lnSpc>
                <a:spcPct val="90000"/>
              </a:lnSpc>
              <a:spcBef>
                <a:spcPts val="500"/>
              </a:spcBef>
              <a:spcAft>
                <a:spcPts val="0"/>
              </a:spcAft>
              <a:buClr>
                <a:srgbClr val="0BD0D9"/>
              </a:buClr>
              <a:buSzPts val="2280"/>
              <a:buFont typeface="Courgette"/>
              <a:buChar char="O"/>
            </a:pPr>
            <a:r>
              <a:rPr lang="en-US" sz="2400" b="0" i="0" u="none">
                <a:solidFill>
                  <a:schemeClr val="dk1"/>
                </a:solidFill>
                <a:latin typeface="Arial"/>
                <a:ea typeface="Arial"/>
                <a:cs typeface="Arial"/>
                <a:sym typeface="Arial"/>
              </a:rPr>
              <a:t>It puts the maths into real life situations and contexts – for example money and shopping.</a:t>
            </a:r>
            <a:endParaRPr/>
          </a:p>
          <a:p>
            <a:pPr marL="273050" marR="0" lvl="0" indent="-273050" algn="l" rtl="0">
              <a:lnSpc>
                <a:spcPct val="90000"/>
              </a:lnSpc>
              <a:spcBef>
                <a:spcPts val="500"/>
              </a:spcBef>
              <a:spcAft>
                <a:spcPts val="0"/>
              </a:spcAft>
              <a:buClr>
                <a:srgbClr val="0BD0D9"/>
              </a:buClr>
              <a:buSzPts val="2280"/>
              <a:buFont typeface="Courgette"/>
              <a:buChar char="O"/>
            </a:pPr>
            <a:r>
              <a:rPr lang="en-US" sz="2400" b="0" i="0" u="none">
                <a:solidFill>
                  <a:schemeClr val="dk1"/>
                </a:solidFill>
                <a:latin typeface="Arial"/>
                <a:ea typeface="Arial"/>
                <a:cs typeface="Arial"/>
                <a:sym typeface="Arial"/>
              </a:rPr>
              <a:t>Here is an example:</a:t>
            </a:r>
            <a:endParaRPr/>
          </a:p>
        </p:txBody>
      </p:sp>
      <p:pic>
        <p:nvPicPr>
          <p:cNvPr id="247" name="Google Shape;247;p30"/>
          <p:cNvPicPr preferRelativeResize="0"/>
          <p:nvPr/>
        </p:nvPicPr>
        <p:blipFill rotWithShape="1">
          <a:blip r:embed="rId3">
            <a:alphaModFix/>
          </a:blip>
          <a:srcRect l="11813" t="56890" r="57748" b="5702"/>
          <a:stretch/>
        </p:blipFill>
        <p:spPr>
          <a:xfrm>
            <a:off x="742950" y="3357562"/>
            <a:ext cx="4224337" cy="2917825"/>
          </a:xfrm>
          <a:prstGeom prst="rect">
            <a:avLst/>
          </a:prstGeom>
          <a:noFill/>
          <a:ln>
            <a:noFill/>
          </a:ln>
        </p:spPr>
      </p:pic>
      <p:sp>
        <p:nvSpPr>
          <p:cNvPr id="248" name="Google Shape;248;p30"/>
          <p:cNvSpPr txBox="1"/>
          <p:nvPr/>
        </p:nvSpPr>
        <p:spPr>
          <a:xfrm>
            <a:off x="4867900" y="3129050"/>
            <a:ext cx="3600600" cy="363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1900" b="0" i="0" u="none">
                <a:solidFill>
                  <a:srgbClr val="000000"/>
                </a:solidFill>
                <a:latin typeface="Arial"/>
                <a:ea typeface="Arial"/>
                <a:cs typeface="Arial"/>
                <a:sym typeface="Arial"/>
              </a:rPr>
              <a:t>Instead of simply solving subtraction number sentences, children are given opportunities to problem solve.</a:t>
            </a:r>
            <a:endParaRPr sz="1300"/>
          </a:p>
          <a:p>
            <a:pPr marL="0" marR="0" lvl="0" indent="0" algn="l" rtl="0">
              <a:lnSpc>
                <a:spcPct val="100000"/>
              </a:lnSpc>
              <a:spcBef>
                <a:spcPts val="0"/>
              </a:spcBef>
              <a:spcAft>
                <a:spcPts val="0"/>
              </a:spcAft>
              <a:buClr>
                <a:srgbClr val="000000"/>
              </a:buClr>
              <a:buSzPts val="2000"/>
              <a:buFont typeface="Helvetica Neue"/>
              <a:buNone/>
            </a:pPr>
            <a:endParaRPr sz="19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1900" b="0" i="0" u="none">
                <a:solidFill>
                  <a:srgbClr val="000000"/>
                </a:solidFill>
                <a:latin typeface="Arial"/>
                <a:ea typeface="Arial"/>
                <a:cs typeface="Arial"/>
                <a:sym typeface="Arial"/>
              </a:rPr>
              <a:t>This requires them to understand what the problem is asking and choose which operation they need to use in order to solve it.</a:t>
            </a:r>
            <a:r>
              <a:rPr lang="en-US" sz="2000" b="0" i="0" u="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endParaRPr sz="2000" b="0" i="0" u="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1"/>
          <p:cNvSpPr txBox="1">
            <a:spLocks noGrp="1"/>
          </p:cNvSpPr>
          <p:nvPr>
            <p:ph type="title"/>
          </p:nvPr>
        </p:nvSpPr>
        <p:spPr>
          <a:xfrm>
            <a:off x="250825" y="8318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Problem</a:t>
            </a:r>
            <a:r>
              <a:rPr lang="en-US" sz="4000" b="0" i="0" u="none">
                <a:solidFill>
                  <a:srgbClr val="33CCCC"/>
                </a:solidFill>
                <a:latin typeface="Arial"/>
                <a:ea typeface="Arial"/>
                <a:cs typeface="Arial"/>
                <a:sym typeface="Arial"/>
              </a:rPr>
              <a:t> </a:t>
            </a:r>
            <a:r>
              <a:rPr lang="en-US" sz="4000" b="0" i="0" u="none">
                <a:solidFill>
                  <a:srgbClr val="0070C0"/>
                </a:solidFill>
                <a:latin typeface="Arial"/>
                <a:ea typeface="Arial"/>
                <a:cs typeface="Arial"/>
                <a:sym typeface="Arial"/>
              </a:rPr>
              <a:t>Solving</a:t>
            </a:r>
            <a:endParaRPr/>
          </a:p>
        </p:txBody>
      </p:sp>
      <p:sp>
        <p:nvSpPr>
          <p:cNvPr id="254" name="Google Shape;254;p31"/>
          <p:cNvSpPr txBox="1">
            <a:spLocks noGrp="1"/>
          </p:cNvSpPr>
          <p:nvPr>
            <p:ph type="body" idx="1"/>
          </p:nvPr>
        </p:nvSpPr>
        <p:spPr>
          <a:xfrm>
            <a:off x="755650" y="1403350"/>
            <a:ext cx="7632700" cy="40116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How many different 2-digit numbers can you make using these digits?</a:t>
            </a:r>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How do you know that you have them all?</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5610"/>
              <a:buFont typeface="Courgette"/>
              <a:buNone/>
            </a:pPr>
            <a:r>
              <a:rPr lang="en-US" sz="6600" b="1" i="0" u="none">
                <a:solidFill>
                  <a:srgbClr val="FF0000"/>
                </a:solidFill>
                <a:latin typeface="Arial"/>
                <a:ea typeface="Arial"/>
                <a:cs typeface="Arial"/>
                <a:sym typeface="Arial"/>
              </a:rPr>
              <a:t>4		8		2		7</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Which is the largest?  Smallest?</a:t>
            </a:r>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How many numbers can you make that are greater than 50?</a:t>
            </a:r>
            <a:endParaRPr/>
          </a:p>
        </p:txBody>
      </p:sp>
      <p:pic>
        <p:nvPicPr>
          <p:cNvPr id="255" name="Google Shape;255;p31" descr="http://www.clipartbest.com/cliparts/di8/Ko6/di8Ko68ie.gif"/>
          <p:cNvPicPr preferRelativeResize="0"/>
          <p:nvPr/>
        </p:nvPicPr>
        <p:blipFill rotWithShape="1">
          <a:blip r:embed="rId3">
            <a:alphaModFix/>
          </a:blip>
          <a:srcRect/>
          <a:stretch/>
        </p:blipFill>
        <p:spPr>
          <a:xfrm>
            <a:off x="6869112" y="571500"/>
            <a:ext cx="1439862" cy="1663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title"/>
          </p:nvPr>
        </p:nvSpPr>
        <p:spPr>
          <a:xfrm>
            <a:off x="539750" y="47625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Anchor Tasks</a:t>
            </a:r>
            <a:endParaRPr/>
          </a:p>
        </p:txBody>
      </p:sp>
      <p:sp>
        <p:nvSpPr>
          <p:cNvPr id="261" name="Google Shape;261;p32"/>
          <p:cNvSpPr txBox="1">
            <a:spLocks noGrp="1"/>
          </p:cNvSpPr>
          <p:nvPr>
            <p:ph type="body" idx="1"/>
          </p:nvPr>
        </p:nvSpPr>
        <p:spPr>
          <a:xfrm>
            <a:off x="917575" y="1484312"/>
            <a:ext cx="7129462" cy="40116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All lessons start with an ‘anchor task’ which is always a problem solving activity.</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During the guided part of the lesson, we introduce the anchor task and draw out the maths that the children would use to solve the problem.</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This involves a lot of discussion in order to encourage the children to explain their thinking and reasoning. </a:t>
            </a:r>
            <a:endParaRPr/>
          </a:p>
        </p:txBody>
      </p:sp>
      <p:pic>
        <p:nvPicPr>
          <p:cNvPr id="262" name="Google Shape;262;p32" descr="http://www.clipartbest.com/cliparts/di8/Ko6/di8Ko68ie.gif"/>
          <p:cNvPicPr preferRelativeResize="0"/>
          <p:nvPr/>
        </p:nvPicPr>
        <p:blipFill rotWithShape="1">
          <a:blip r:embed="rId3">
            <a:alphaModFix/>
          </a:blip>
          <a:srcRect/>
          <a:stretch/>
        </p:blipFill>
        <p:spPr>
          <a:xfrm>
            <a:off x="6732587" y="4737100"/>
            <a:ext cx="1314450" cy="1517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33"/>
          <p:cNvPicPr preferRelativeResize="0"/>
          <p:nvPr/>
        </p:nvPicPr>
        <p:blipFill rotWithShape="1">
          <a:blip r:embed="rId3">
            <a:alphaModFix/>
          </a:blip>
          <a:srcRect l="23869" t="32016" r="5211" b="21020"/>
          <a:stretch/>
        </p:blipFill>
        <p:spPr>
          <a:xfrm>
            <a:off x="755650" y="3644900"/>
            <a:ext cx="4554537" cy="2628900"/>
          </a:xfrm>
          <a:prstGeom prst="rect">
            <a:avLst/>
          </a:prstGeom>
          <a:noFill/>
          <a:ln>
            <a:noFill/>
          </a:ln>
        </p:spPr>
      </p:pic>
      <p:pic>
        <p:nvPicPr>
          <p:cNvPr id="268" name="Google Shape;268;p33"/>
          <p:cNvPicPr preferRelativeResize="0"/>
          <p:nvPr/>
        </p:nvPicPr>
        <p:blipFill rotWithShape="1">
          <a:blip r:embed="rId4">
            <a:alphaModFix/>
          </a:blip>
          <a:srcRect l="30010" t="28340" r="5655" b="17348"/>
          <a:stretch/>
        </p:blipFill>
        <p:spPr>
          <a:xfrm>
            <a:off x="3636962" y="1208087"/>
            <a:ext cx="4865687" cy="3079750"/>
          </a:xfrm>
          <a:prstGeom prst="rect">
            <a:avLst/>
          </a:prstGeom>
          <a:noFill/>
          <a:ln>
            <a:noFill/>
          </a:ln>
        </p:spPr>
      </p:pic>
      <p:sp>
        <p:nvSpPr>
          <p:cNvPr id="269" name="Google Shape;269;p33"/>
          <p:cNvSpPr txBox="1"/>
          <p:nvPr/>
        </p:nvSpPr>
        <p:spPr>
          <a:xfrm>
            <a:off x="0" y="996950"/>
            <a:ext cx="4776787" cy="461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endParaRPr/>
          </a:p>
        </p:txBody>
      </p:sp>
      <p:sp>
        <p:nvSpPr>
          <p:cNvPr id="270" name="Google Shape;270;p33"/>
          <p:cNvSpPr txBox="1">
            <a:spLocks noGrp="1"/>
          </p:cNvSpPr>
          <p:nvPr>
            <p:ph type="title"/>
          </p:nvPr>
        </p:nvSpPr>
        <p:spPr>
          <a:xfrm>
            <a:off x="539750" y="26987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Anchor Tasks</a:t>
            </a:r>
            <a:endParaRPr/>
          </a:p>
        </p:txBody>
      </p:sp>
      <p:sp>
        <p:nvSpPr>
          <p:cNvPr id="271" name="Google Shape;271;p33"/>
          <p:cNvSpPr txBox="1">
            <a:spLocks noGrp="1"/>
          </p:cNvSpPr>
          <p:nvPr>
            <p:ph type="body" idx="1"/>
          </p:nvPr>
        </p:nvSpPr>
        <p:spPr>
          <a:xfrm>
            <a:off x="630237" y="1227137"/>
            <a:ext cx="3006725" cy="40370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   Here are some examples of anchor task problems: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4"/>
          <p:cNvPicPr preferRelativeResize="0"/>
          <p:nvPr/>
        </p:nvPicPr>
        <p:blipFill rotWithShape="1">
          <a:blip r:embed="rId3">
            <a:alphaModFix/>
          </a:blip>
          <a:srcRect l="7815" t="14810" r="8507" b="6705"/>
          <a:stretch/>
        </p:blipFill>
        <p:spPr>
          <a:xfrm rot="5400000">
            <a:off x="-18148" y="1530930"/>
            <a:ext cx="5408098" cy="3716634"/>
          </a:xfrm>
          <a:prstGeom prst="rect">
            <a:avLst/>
          </a:prstGeom>
          <a:noFill/>
          <a:ln>
            <a:noFill/>
          </a:ln>
        </p:spPr>
      </p:pic>
      <p:sp>
        <p:nvSpPr>
          <p:cNvPr id="277" name="Google Shape;277;p34"/>
          <p:cNvSpPr txBox="1">
            <a:spLocks noGrp="1"/>
          </p:cNvSpPr>
          <p:nvPr>
            <p:ph type="body" idx="1"/>
          </p:nvPr>
        </p:nvSpPr>
        <p:spPr>
          <a:xfrm>
            <a:off x="4500562" y="836612"/>
            <a:ext cx="3546475" cy="4659312"/>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Children will often use their jotters during the guided session to solve the anchor task. </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We encourage the children to explain their reasoning, not just simply find the answer. </a:t>
            </a:r>
            <a:endParaRPr/>
          </a:p>
          <a:p>
            <a:pPr marL="250825" marR="0" lvl="0" indent="-250825" algn="l" rtl="0">
              <a:lnSpc>
                <a:spcPct val="90000"/>
              </a:lnSpc>
              <a:spcBef>
                <a:spcPts val="500"/>
              </a:spcBef>
              <a:spcAft>
                <a:spcPts val="0"/>
              </a:spcAft>
              <a:buClr>
                <a:schemeClr val="accent2"/>
              </a:buClr>
              <a:buSzPts val="2040"/>
              <a:buFont typeface="Courgette"/>
              <a:buNone/>
            </a:pPr>
            <a:endParaRPr sz="2400" b="0" i="0" u="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040"/>
              <a:buFont typeface="Courgette"/>
              <a:buNone/>
            </a:pPr>
            <a:r>
              <a:rPr lang="en-US" sz="2400" b="0" i="0" u="none">
                <a:solidFill>
                  <a:schemeClr val="dk1"/>
                </a:solidFill>
                <a:latin typeface="Arial"/>
                <a:ea typeface="Arial"/>
                <a:cs typeface="Arial"/>
                <a:sym typeface="Arial"/>
              </a:rPr>
              <a:t>Here is an example of a child showing ‘how they know’ in their maths jotter.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p:nvPr/>
        </p:nvSpPr>
        <p:spPr>
          <a:xfrm>
            <a:off x="457200" y="404812"/>
            <a:ext cx="8229600" cy="12255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70C0"/>
              </a:buClr>
              <a:buSzPts val="5000"/>
              <a:buFont typeface="Arial"/>
              <a:buNone/>
            </a:pPr>
            <a:r>
              <a:rPr lang="en-US" sz="4700" b="0" i="0" u="none">
                <a:solidFill>
                  <a:srgbClr val="0070C0"/>
                </a:solidFill>
                <a:latin typeface="Arial"/>
                <a:ea typeface="Arial"/>
                <a:cs typeface="Arial"/>
                <a:sym typeface="Arial"/>
              </a:rPr>
              <a:t>KS1 Mathematics Curriculum</a:t>
            </a:r>
            <a:endParaRPr sz="1100"/>
          </a:p>
        </p:txBody>
      </p:sp>
      <p:sp>
        <p:nvSpPr>
          <p:cNvPr id="145" name="Google Shape;145;p17"/>
          <p:cNvSpPr txBox="1"/>
          <p:nvPr/>
        </p:nvSpPr>
        <p:spPr>
          <a:xfrm>
            <a:off x="755650" y="1989137"/>
            <a:ext cx="7453312" cy="3933825"/>
          </a:xfrm>
          <a:prstGeom prst="rect">
            <a:avLst/>
          </a:prstGeom>
          <a:noFill/>
          <a:ln>
            <a:noFill/>
          </a:ln>
        </p:spPr>
        <p:txBody>
          <a:bodyPr spcFirstLastPara="1" wrap="square" lIns="50800" tIns="50800" rIns="50800" bIns="50800" anchor="t" anchorCtr="0">
            <a:noAutofit/>
          </a:bodyPr>
          <a:lstStyle/>
          <a:p>
            <a:pPr marL="180975" marR="0" lvl="0" indent="-180975"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Welcome to our Year 2 Mathematics Presentation!</a:t>
            </a:r>
            <a:endParaRPr/>
          </a:p>
          <a:p>
            <a:pPr marL="180975" marR="0" lvl="0" indent="-180975" algn="ctr"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180975" marR="0" lvl="0" indent="-180975" algn="ctr"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The aim of this presentation is to share with you how we teach Maths in Year 2, so that you can support your child with their Maths learning at home. We hope you find this information useful. </a:t>
            </a:r>
            <a:endParaRPr/>
          </a:p>
        </p:txBody>
      </p:sp>
      <p:pic>
        <p:nvPicPr>
          <p:cNvPr id="146" name="Google Shape;146;p17" descr="Parrot Cartoon Images, Stock Photos &amp; Vectors | Shutterstock"/>
          <p:cNvPicPr preferRelativeResize="0"/>
          <p:nvPr/>
        </p:nvPicPr>
        <p:blipFill rotWithShape="1">
          <a:blip r:embed="rId3">
            <a:alphaModFix/>
          </a:blip>
          <a:srcRect b="7988"/>
          <a:stretch/>
        </p:blipFill>
        <p:spPr>
          <a:xfrm>
            <a:off x="3671887" y="4602162"/>
            <a:ext cx="1800225" cy="1352550"/>
          </a:xfrm>
          <a:prstGeom prst="rect">
            <a:avLst/>
          </a:prstGeom>
          <a:noFill/>
          <a:ln>
            <a:noFill/>
          </a:ln>
        </p:spPr>
      </p:pic>
      <p:pic>
        <p:nvPicPr>
          <p:cNvPr id="147" name="Google Shape;147;p17" descr="Cartoon Frog Images, Stock Photos &amp; Vectors | Shutterstock"/>
          <p:cNvPicPr preferRelativeResize="0"/>
          <p:nvPr/>
        </p:nvPicPr>
        <p:blipFill rotWithShape="1">
          <a:blip r:embed="rId4">
            <a:alphaModFix/>
          </a:blip>
          <a:srcRect b="15250"/>
          <a:stretch/>
        </p:blipFill>
        <p:spPr>
          <a:xfrm>
            <a:off x="1476375" y="4365625"/>
            <a:ext cx="1603375" cy="1463675"/>
          </a:xfrm>
          <a:prstGeom prst="rect">
            <a:avLst/>
          </a:prstGeom>
          <a:noFill/>
          <a:ln>
            <a:noFill/>
          </a:ln>
        </p:spPr>
      </p:pic>
      <p:pic>
        <p:nvPicPr>
          <p:cNvPr id="148" name="Google Shape;148;p17" descr="Cartoon Meerkat Royalty Free Vector Image - VectorStock"/>
          <p:cNvPicPr preferRelativeResize="0"/>
          <p:nvPr/>
        </p:nvPicPr>
        <p:blipFill rotWithShape="1">
          <a:blip r:embed="rId5">
            <a:alphaModFix/>
          </a:blip>
          <a:srcRect b="11686"/>
          <a:stretch/>
        </p:blipFill>
        <p:spPr>
          <a:xfrm>
            <a:off x="5970587" y="4445000"/>
            <a:ext cx="1601787" cy="1304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5"/>
          <p:cNvSpPr txBox="1"/>
          <p:nvPr/>
        </p:nvSpPr>
        <p:spPr>
          <a:xfrm>
            <a:off x="1403350" y="2492375"/>
            <a:ext cx="7050087" cy="2124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Here is an example of progression using the CPA (</a:t>
            </a:r>
            <a:r>
              <a:rPr lang="en-US" sz="2800" b="0" i="0" u="none">
                <a:solidFill>
                  <a:srgbClr val="0070C0"/>
                </a:solidFill>
                <a:latin typeface="Arial"/>
                <a:ea typeface="Arial"/>
                <a:cs typeface="Arial"/>
                <a:sym typeface="Arial"/>
              </a:rPr>
              <a:t>concrete-pictorial-abstract approach</a:t>
            </a:r>
            <a:r>
              <a:rPr lang="en-US" sz="2800" b="0" i="0" u="none">
                <a:solidFill>
                  <a:srgbClr val="000000"/>
                </a:solidFill>
                <a:latin typeface="Arial"/>
                <a:ea typeface="Arial"/>
                <a:cs typeface="Arial"/>
                <a:sym typeface="Arial"/>
              </a:rPr>
              <a:t>) during a guided maths lesson.</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36"/>
          <p:cNvPicPr preferRelativeResize="0"/>
          <p:nvPr/>
        </p:nvPicPr>
        <p:blipFill rotWithShape="1">
          <a:blip r:embed="rId3">
            <a:alphaModFix/>
          </a:blip>
          <a:srcRect l="8064" t="38214" r="53033" b="39460"/>
          <a:stretch/>
        </p:blipFill>
        <p:spPr>
          <a:xfrm>
            <a:off x="1763712" y="3357562"/>
            <a:ext cx="5024437" cy="1722437"/>
          </a:xfrm>
          <a:prstGeom prst="rect">
            <a:avLst/>
          </a:prstGeom>
          <a:noFill/>
          <a:ln>
            <a:noFill/>
          </a:ln>
        </p:spPr>
      </p:pic>
      <p:sp>
        <p:nvSpPr>
          <p:cNvPr id="288" name="Google Shape;288;p36"/>
          <p:cNvSpPr txBox="1"/>
          <p:nvPr/>
        </p:nvSpPr>
        <p:spPr>
          <a:xfrm>
            <a:off x="1116012" y="1700212"/>
            <a:ext cx="7192962" cy="4156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Can you use double sided counters to represent these flowers? </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What can you tell me about the flowers?</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Can you represent the flowers in a different way?</a:t>
            </a:r>
            <a:endParaRPr/>
          </a:p>
        </p:txBody>
      </p:sp>
      <p:sp>
        <p:nvSpPr>
          <p:cNvPr id="289" name="Google Shape;289;p36"/>
          <p:cNvSpPr txBox="1"/>
          <p:nvPr/>
        </p:nvSpPr>
        <p:spPr>
          <a:xfrm>
            <a:off x="-1836737" y="692150"/>
            <a:ext cx="8229600"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Concrete: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37"/>
          <p:cNvPicPr preferRelativeResize="0"/>
          <p:nvPr/>
        </p:nvPicPr>
        <p:blipFill rotWithShape="1">
          <a:blip r:embed="rId3">
            <a:alphaModFix/>
          </a:blip>
          <a:srcRect l="8064" t="38214" r="53033" b="39460"/>
          <a:stretch/>
        </p:blipFill>
        <p:spPr>
          <a:xfrm>
            <a:off x="1727200" y="2982912"/>
            <a:ext cx="5816600" cy="1993900"/>
          </a:xfrm>
          <a:prstGeom prst="rect">
            <a:avLst/>
          </a:prstGeom>
          <a:noFill/>
          <a:ln>
            <a:noFill/>
          </a:ln>
        </p:spPr>
      </p:pic>
      <p:sp>
        <p:nvSpPr>
          <p:cNvPr id="295" name="Google Shape;295;p37"/>
          <p:cNvSpPr txBox="1"/>
          <p:nvPr/>
        </p:nvSpPr>
        <p:spPr>
          <a:xfrm>
            <a:off x="1420812" y="1993900"/>
            <a:ext cx="6427787" cy="830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Can you draw a part-part whole diagram to represent the flowers?</a:t>
            </a:r>
            <a:endParaRPr/>
          </a:p>
        </p:txBody>
      </p:sp>
      <p:sp>
        <p:nvSpPr>
          <p:cNvPr id="296" name="Google Shape;296;p37"/>
          <p:cNvSpPr txBox="1"/>
          <p:nvPr/>
        </p:nvSpPr>
        <p:spPr>
          <a:xfrm>
            <a:off x="-1404937" y="692150"/>
            <a:ext cx="8229600"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Pictorial</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38"/>
          <p:cNvPicPr preferRelativeResize="0"/>
          <p:nvPr/>
        </p:nvPicPr>
        <p:blipFill rotWithShape="1">
          <a:blip r:embed="rId3">
            <a:alphaModFix/>
          </a:blip>
          <a:srcRect l="8064" t="38214" r="53033" b="39460"/>
          <a:stretch/>
        </p:blipFill>
        <p:spPr>
          <a:xfrm>
            <a:off x="1093787" y="2254250"/>
            <a:ext cx="4702176" cy="1993899"/>
          </a:xfrm>
          <a:prstGeom prst="rect">
            <a:avLst/>
          </a:prstGeom>
          <a:noFill/>
          <a:ln>
            <a:noFill/>
          </a:ln>
        </p:spPr>
      </p:pic>
      <p:sp>
        <p:nvSpPr>
          <p:cNvPr id="302" name="Google Shape;302;p38"/>
          <p:cNvSpPr/>
          <p:nvPr/>
        </p:nvSpPr>
        <p:spPr>
          <a:xfrm>
            <a:off x="6680200" y="2254250"/>
            <a:ext cx="666750" cy="646112"/>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03" name="Google Shape;303;p38"/>
          <p:cNvSpPr/>
          <p:nvPr/>
        </p:nvSpPr>
        <p:spPr>
          <a:xfrm>
            <a:off x="5946775" y="3922712"/>
            <a:ext cx="666750" cy="646112"/>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04" name="Google Shape;304;p38"/>
          <p:cNvSpPr/>
          <p:nvPr/>
        </p:nvSpPr>
        <p:spPr>
          <a:xfrm>
            <a:off x="7488237" y="3876675"/>
            <a:ext cx="614362" cy="654050"/>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cxnSp>
        <p:nvCxnSpPr>
          <p:cNvPr id="305" name="Google Shape;305;p38"/>
          <p:cNvCxnSpPr/>
          <p:nvPr/>
        </p:nvCxnSpPr>
        <p:spPr>
          <a:xfrm flipH="1">
            <a:off x="6245225" y="2805112"/>
            <a:ext cx="533400" cy="1081087"/>
          </a:xfrm>
          <a:prstGeom prst="straightConnector1">
            <a:avLst/>
          </a:prstGeom>
          <a:noFill/>
          <a:ln w="9525" cap="flat" cmpd="sng">
            <a:solidFill>
              <a:schemeClr val="dk1"/>
            </a:solidFill>
            <a:prstDash val="solid"/>
            <a:miter lim="800000"/>
            <a:headEnd type="none" w="med" len="med"/>
            <a:tailEnd type="none" w="med" len="med"/>
          </a:ln>
        </p:spPr>
      </p:cxnSp>
      <p:cxnSp>
        <p:nvCxnSpPr>
          <p:cNvPr id="306" name="Google Shape;306;p38"/>
          <p:cNvCxnSpPr/>
          <p:nvPr/>
        </p:nvCxnSpPr>
        <p:spPr>
          <a:xfrm>
            <a:off x="7194550" y="2852737"/>
            <a:ext cx="601662" cy="1023937"/>
          </a:xfrm>
          <a:prstGeom prst="straightConnector1">
            <a:avLst/>
          </a:prstGeom>
          <a:noFill/>
          <a:ln w="9525" cap="flat" cmpd="sng">
            <a:solidFill>
              <a:schemeClr val="dk1"/>
            </a:solidFill>
            <a:prstDash val="solid"/>
            <a:miter lim="800000"/>
            <a:headEnd type="none" w="med" len="med"/>
            <a:tailEnd type="none" w="med" len="med"/>
          </a:ln>
        </p:spPr>
      </p:cxnSp>
      <p:sp>
        <p:nvSpPr>
          <p:cNvPr id="307" name="Google Shape;307;p38"/>
          <p:cNvSpPr txBox="1"/>
          <p:nvPr/>
        </p:nvSpPr>
        <p:spPr>
          <a:xfrm>
            <a:off x="1093787" y="1260475"/>
            <a:ext cx="6253162"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Draw the part-part-whole diagram to match these flowers.</a:t>
            </a:r>
            <a:endParaRPr/>
          </a:p>
        </p:txBody>
      </p:sp>
      <p:sp>
        <p:nvSpPr>
          <p:cNvPr id="308" name="Google Shape;308;p38"/>
          <p:cNvSpPr txBox="1"/>
          <p:nvPr/>
        </p:nvSpPr>
        <p:spPr>
          <a:xfrm>
            <a:off x="1067550" y="4530725"/>
            <a:ext cx="7008900" cy="12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400"/>
              <a:buFont typeface="Arial"/>
              <a:buNone/>
            </a:pPr>
            <a:r>
              <a:rPr lang="en-US" sz="2300" b="0" i="0" u="none">
                <a:solidFill>
                  <a:srgbClr val="0070C0"/>
                </a:solidFill>
                <a:latin typeface="Arial"/>
                <a:ea typeface="Arial"/>
                <a:cs typeface="Arial"/>
                <a:sym typeface="Arial"/>
              </a:rPr>
              <a:t>(Revisit and discuss what a part-part whole is, which is the whole, which are the parts) How do we know which numbers will go in the parts and whole?)</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39"/>
          <p:cNvPicPr preferRelativeResize="0"/>
          <p:nvPr/>
        </p:nvPicPr>
        <p:blipFill rotWithShape="1">
          <a:blip r:embed="rId3">
            <a:alphaModFix/>
          </a:blip>
          <a:srcRect l="8064" t="38214" r="53033" b="39460"/>
          <a:stretch/>
        </p:blipFill>
        <p:spPr>
          <a:xfrm>
            <a:off x="1119187" y="1647825"/>
            <a:ext cx="4954587" cy="1697037"/>
          </a:xfrm>
          <a:prstGeom prst="rect">
            <a:avLst/>
          </a:prstGeom>
          <a:noFill/>
          <a:ln>
            <a:noFill/>
          </a:ln>
        </p:spPr>
      </p:pic>
      <p:sp>
        <p:nvSpPr>
          <p:cNvPr id="314" name="Google Shape;314;p39"/>
          <p:cNvSpPr/>
          <p:nvPr/>
        </p:nvSpPr>
        <p:spPr>
          <a:xfrm>
            <a:off x="6680200" y="2254250"/>
            <a:ext cx="666750" cy="646112"/>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15" name="Google Shape;315;p39"/>
          <p:cNvSpPr/>
          <p:nvPr/>
        </p:nvSpPr>
        <p:spPr>
          <a:xfrm>
            <a:off x="5880100" y="3867150"/>
            <a:ext cx="666750" cy="646112"/>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16" name="Google Shape;316;p39"/>
          <p:cNvSpPr/>
          <p:nvPr/>
        </p:nvSpPr>
        <p:spPr>
          <a:xfrm>
            <a:off x="7437437" y="3886200"/>
            <a:ext cx="665162" cy="644525"/>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cxnSp>
        <p:nvCxnSpPr>
          <p:cNvPr id="317" name="Google Shape;317;p39"/>
          <p:cNvCxnSpPr/>
          <p:nvPr/>
        </p:nvCxnSpPr>
        <p:spPr>
          <a:xfrm flipH="1">
            <a:off x="6245225" y="2805112"/>
            <a:ext cx="533400" cy="1081087"/>
          </a:xfrm>
          <a:prstGeom prst="straightConnector1">
            <a:avLst/>
          </a:prstGeom>
          <a:noFill/>
          <a:ln w="9525" cap="flat" cmpd="sng">
            <a:solidFill>
              <a:schemeClr val="dk1"/>
            </a:solidFill>
            <a:prstDash val="solid"/>
            <a:miter lim="800000"/>
            <a:headEnd type="none" w="med" len="med"/>
            <a:tailEnd type="none" w="med" len="med"/>
          </a:ln>
        </p:spPr>
      </p:cxnSp>
      <p:cxnSp>
        <p:nvCxnSpPr>
          <p:cNvPr id="318" name="Google Shape;318;p39"/>
          <p:cNvCxnSpPr/>
          <p:nvPr/>
        </p:nvCxnSpPr>
        <p:spPr>
          <a:xfrm>
            <a:off x="7178675" y="2819400"/>
            <a:ext cx="695325" cy="1081087"/>
          </a:xfrm>
          <a:prstGeom prst="straightConnector1">
            <a:avLst/>
          </a:prstGeom>
          <a:noFill/>
          <a:ln w="9525" cap="flat" cmpd="sng">
            <a:solidFill>
              <a:schemeClr val="dk1"/>
            </a:solidFill>
            <a:prstDash val="solid"/>
            <a:miter lim="800000"/>
            <a:headEnd type="none" w="med" len="med"/>
            <a:tailEnd type="none" w="med" len="med"/>
          </a:ln>
        </p:spPr>
      </p:cxnSp>
      <p:sp>
        <p:nvSpPr>
          <p:cNvPr id="319" name="Google Shape;319;p39"/>
          <p:cNvSpPr txBox="1"/>
          <p:nvPr/>
        </p:nvSpPr>
        <p:spPr>
          <a:xfrm>
            <a:off x="6834187" y="2346325"/>
            <a:ext cx="403225"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7</a:t>
            </a:r>
            <a:endParaRPr/>
          </a:p>
        </p:txBody>
      </p:sp>
      <p:sp>
        <p:nvSpPr>
          <p:cNvPr id="320" name="Google Shape;320;p39"/>
          <p:cNvSpPr txBox="1"/>
          <p:nvPr/>
        </p:nvSpPr>
        <p:spPr>
          <a:xfrm>
            <a:off x="5991225" y="4014787"/>
            <a:ext cx="396875"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3</a:t>
            </a:r>
            <a:endParaRPr/>
          </a:p>
        </p:txBody>
      </p:sp>
      <p:sp>
        <p:nvSpPr>
          <p:cNvPr id="321" name="Google Shape;321;p39"/>
          <p:cNvSpPr txBox="1"/>
          <p:nvPr/>
        </p:nvSpPr>
        <p:spPr>
          <a:xfrm>
            <a:off x="7553325" y="3971925"/>
            <a:ext cx="431800"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0"/>
          <p:cNvPicPr preferRelativeResize="0"/>
          <p:nvPr/>
        </p:nvPicPr>
        <p:blipFill rotWithShape="1">
          <a:blip r:embed="rId3">
            <a:alphaModFix/>
          </a:blip>
          <a:srcRect l="8064" t="38214" r="53033" b="39460"/>
          <a:stretch/>
        </p:blipFill>
        <p:spPr>
          <a:xfrm>
            <a:off x="1112837" y="2900362"/>
            <a:ext cx="4438650" cy="1522412"/>
          </a:xfrm>
          <a:prstGeom prst="rect">
            <a:avLst/>
          </a:prstGeom>
          <a:noFill/>
          <a:ln>
            <a:noFill/>
          </a:ln>
        </p:spPr>
      </p:pic>
      <p:sp>
        <p:nvSpPr>
          <p:cNvPr id="327" name="Google Shape;327;p40"/>
          <p:cNvSpPr txBox="1"/>
          <p:nvPr/>
        </p:nvSpPr>
        <p:spPr>
          <a:xfrm>
            <a:off x="1112837" y="1690687"/>
            <a:ext cx="6985000"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What number fact sentences can you make from this part-part whole diagram?</a:t>
            </a:r>
            <a:endParaRPr/>
          </a:p>
        </p:txBody>
      </p:sp>
      <p:sp>
        <p:nvSpPr>
          <p:cNvPr id="328" name="Google Shape;328;p40"/>
          <p:cNvSpPr/>
          <p:nvPr/>
        </p:nvSpPr>
        <p:spPr>
          <a:xfrm>
            <a:off x="6680200" y="2254250"/>
            <a:ext cx="666750" cy="646112"/>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29" name="Google Shape;329;p40"/>
          <p:cNvSpPr/>
          <p:nvPr/>
        </p:nvSpPr>
        <p:spPr>
          <a:xfrm>
            <a:off x="5818187" y="3900487"/>
            <a:ext cx="666750" cy="644525"/>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30" name="Google Shape;330;p40"/>
          <p:cNvSpPr/>
          <p:nvPr/>
        </p:nvSpPr>
        <p:spPr>
          <a:xfrm>
            <a:off x="7346950" y="3854450"/>
            <a:ext cx="665162" cy="644525"/>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cxnSp>
        <p:nvCxnSpPr>
          <p:cNvPr id="331" name="Google Shape;331;p40"/>
          <p:cNvCxnSpPr/>
          <p:nvPr/>
        </p:nvCxnSpPr>
        <p:spPr>
          <a:xfrm flipH="1">
            <a:off x="6245225" y="2805112"/>
            <a:ext cx="533400" cy="1081087"/>
          </a:xfrm>
          <a:prstGeom prst="straightConnector1">
            <a:avLst/>
          </a:prstGeom>
          <a:noFill/>
          <a:ln w="9525" cap="flat" cmpd="sng">
            <a:solidFill>
              <a:schemeClr val="dk1"/>
            </a:solidFill>
            <a:prstDash val="solid"/>
            <a:miter lim="800000"/>
            <a:headEnd type="none" w="med" len="med"/>
            <a:tailEnd type="none" w="med" len="med"/>
          </a:ln>
        </p:spPr>
      </p:cxnSp>
      <p:cxnSp>
        <p:nvCxnSpPr>
          <p:cNvPr id="332" name="Google Shape;332;p40"/>
          <p:cNvCxnSpPr/>
          <p:nvPr/>
        </p:nvCxnSpPr>
        <p:spPr>
          <a:xfrm>
            <a:off x="7178675" y="2819400"/>
            <a:ext cx="501650" cy="1035050"/>
          </a:xfrm>
          <a:prstGeom prst="straightConnector1">
            <a:avLst/>
          </a:prstGeom>
          <a:noFill/>
          <a:ln w="9525" cap="flat" cmpd="sng">
            <a:solidFill>
              <a:schemeClr val="dk1"/>
            </a:solidFill>
            <a:prstDash val="solid"/>
            <a:miter lim="800000"/>
            <a:headEnd type="none" w="med" len="med"/>
            <a:tailEnd type="none" w="med" len="med"/>
          </a:ln>
        </p:spPr>
      </p:cxnSp>
      <p:sp>
        <p:nvSpPr>
          <p:cNvPr id="333" name="Google Shape;333;p40"/>
          <p:cNvSpPr txBox="1"/>
          <p:nvPr/>
        </p:nvSpPr>
        <p:spPr>
          <a:xfrm>
            <a:off x="6834187" y="2346325"/>
            <a:ext cx="403225"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7</a:t>
            </a:r>
            <a:endParaRPr/>
          </a:p>
        </p:txBody>
      </p:sp>
      <p:sp>
        <p:nvSpPr>
          <p:cNvPr id="334" name="Google Shape;334;p40"/>
          <p:cNvSpPr txBox="1"/>
          <p:nvPr/>
        </p:nvSpPr>
        <p:spPr>
          <a:xfrm>
            <a:off x="5951537" y="4005262"/>
            <a:ext cx="398462"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3</a:t>
            </a:r>
            <a:endParaRPr/>
          </a:p>
        </p:txBody>
      </p:sp>
      <p:sp>
        <p:nvSpPr>
          <p:cNvPr id="335" name="Google Shape;335;p40"/>
          <p:cNvSpPr txBox="1"/>
          <p:nvPr/>
        </p:nvSpPr>
        <p:spPr>
          <a:xfrm>
            <a:off x="7491412" y="3944937"/>
            <a:ext cx="431800"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4</a:t>
            </a:r>
            <a:endParaRPr/>
          </a:p>
        </p:txBody>
      </p:sp>
      <p:sp>
        <p:nvSpPr>
          <p:cNvPr id="336" name="Google Shape;336;p40"/>
          <p:cNvSpPr txBox="1"/>
          <p:nvPr/>
        </p:nvSpPr>
        <p:spPr>
          <a:xfrm>
            <a:off x="-1971675" y="547687"/>
            <a:ext cx="8229600" cy="11430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70C0"/>
              </a:buClr>
              <a:buSzPts val="4000"/>
              <a:buFont typeface="Arial"/>
              <a:buNone/>
            </a:pPr>
            <a:r>
              <a:rPr lang="en-US" sz="4000" b="0" i="0" u="none">
                <a:solidFill>
                  <a:srgbClr val="0070C0"/>
                </a:solidFill>
                <a:latin typeface="Arial"/>
                <a:ea typeface="Arial"/>
                <a:cs typeface="Arial"/>
                <a:sym typeface="Arial"/>
              </a:rPr>
              <a:t>Abstract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41"/>
          <p:cNvPicPr preferRelativeResize="0"/>
          <p:nvPr/>
        </p:nvPicPr>
        <p:blipFill rotWithShape="1">
          <a:blip r:embed="rId3">
            <a:alphaModFix/>
          </a:blip>
          <a:srcRect l="8064" t="38214" r="53033" b="39460"/>
          <a:stretch/>
        </p:blipFill>
        <p:spPr>
          <a:xfrm>
            <a:off x="1177925" y="2424112"/>
            <a:ext cx="4583112" cy="1570037"/>
          </a:xfrm>
          <a:prstGeom prst="rect">
            <a:avLst/>
          </a:prstGeom>
          <a:noFill/>
          <a:ln>
            <a:noFill/>
          </a:ln>
        </p:spPr>
      </p:pic>
      <p:sp>
        <p:nvSpPr>
          <p:cNvPr id="342" name="Google Shape;342;p41"/>
          <p:cNvSpPr txBox="1"/>
          <p:nvPr/>
        </p:nvSpPr>
        <p:spPr>
          <a:xfrm>
            <a:off x="1116012" y="1260475"/>
            <a:ext cx="6299200"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What number fact sentences can you make from this part-part whole diagram?</a:t>
            </a:r>
            <a:endParaRPr/>
          </a:p>
        </p:txBody>
      </p:sp>
      <p:sp>
        <p:nvSpPr>
          <p:cNvPr id="343" name="Google Shape;343;p41"/>
          <p:cNvSpPr/>
          <p:nvPr/>
        </p:nvSpPr>
        <p:spPr>
          <a:xfrm>
            <a:off x="6680200" y="2254250"/>
            <a:ext cx="666750" cy="646112"/>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44" name="Google Shape;344;p41"/>
          <p:cNvSpPr/>
          <p:nvPr/>
        </p:nvSpPr>
        <p:spPr>
          <a:xfrm>
            <a:off x="5818187" y="3900487"/>
            <a:ext cx="666750" cy="644525"/>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45" name="Google Shape;345;p41"/>
          <p:cNvSpPr/>
          <p:nvPr/>
        </p:nvSpPr>
        <p:spPr>
          <a:xfrm>
            <a:off x="7512050" y="3876675"/>
            <a:ext cx="665162" cy="644525"/>
          </a:xfrm>
          <a:prstGeom prst="ellipse">
            <a:avLst/>
          </a:prstGeom>
          <a:no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cxnSp>
        <p:nvCxnSpPr>
          <p:cNvPr id="346" name="Google Shape;346;p41"/>
          <p:cNvCxnSpPr/>
          <p:nvPr/>
        </p:nvCxnSpPr>
        <p:spPr>
          <a:xfrm flipH="1">
            <a:off x="6245225" y="2805112"/>
            <a:ext cx="533400" cy="1081087"/>
          </a:xfrm>
          <a:prstGeom prst="straightConnector1">
            <a:avLst/>
          </a:prstGeom>
          <a:noFill/>
          <a:ln w="9525" cap="flat" cmpd="sng">
            <a:solidFill>
              <a:schemeClr val="dk1"/>
            </a:solidFill>
            <a:prstDash val="solid"/>
            <a:miter lim="800000"/>
            <a:headEnd type="none" w="med" len="med"/>
            <a:tailEnd type="none" w="med" len="med"/>
          </a:ln>
        </p:spPr>
      </p:cxnSp>
      <p:cxnSp>
        <p:nvCxnSpPr>
          <p:cNvPr id="347" name="Google Shape;347;p41"/>
          <p:cNvCxnSpPr/>
          <p:nvPr/>
        </p:nvCxnSpPr>
        <p:spPr>
          <a:xfrm>
            <a:off x="7178675" y="2819400"/>
            <a:ext cx="695325" cy="1081087"/>
          </a:xfrm>
          <a:prstGeom prst="straightConnector1">
            <a:avLst/>
          </a:prstGeom>
          <a:noFill/>
          <a:ln w="9525" cap="flat" cmpd="sng">
            <a:solidFill>
              <a:schemeClr val="dk1"/>
            </a:solidFill>
            <a:prstDash val="solid"/>
            <a:miter lim="800000"/>
            <a:headEnd type="none" w="med" len="med"/>
            <a:tailEnd type="none" w="med" len="med"/>
          </a:ln>
        </p:spPr>
      </p:cxnSp>
      <p:sp>
        <p:nvSpPr>
          <p:cNvPr id="348" name="Google Shape;348;p41"/>
          <p:cNvSpPr txBox="1"/>
          <p:nvPr/>
        </p:nvSpPr>
        <p:spPr>
          <a:xfrm>
            <a:off x="6834187" y="2346325"/>
            <a:ext cx="403225"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7</a:t>
            </a:r>
            <a:endParaRPr/>
          </a:p>
        </p:txBody>
      </p:sp>
      <p:sp>
        <p:nvSpPr>
          <p:cNvPr id="349" name="Google Shape;349;p41"/>
          <p:cNvSpPr txBox="1"/>
          <p:nvPr/>
        </p:nvSpPr>
        <p:spPr>
          <a:xfrm>
            <a:off x="5991225" y="4014787"/>
            <a:ext cx="396875"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3</a:t>
            </a:r>
            <a:endParaRPr/>
          </a:p>
        </p:txBody>
      </p:sp>
      <p:sp>
        <p:nvSpPr>
          <p:cNvPr id="350" name="Google Shape;350;p41"/>
          <p:cNvSpPr txBox="1"/>
          <p:nvPr/>
        </p:nvSpPr>
        <p:spPr>
          <a:xfrm>
            <a:off x="7596187" y="3933825"/>
            <a:ext cx="431800" cy="554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4</a:t>
            </a:r>
            <a:endParaRPr/>
          </a:p>
        </p:txBody>
      </p:sp>
      <p:sp>
        <p:nvSpPr>
          <p:cNvPr id="351" name="Google Shape;351;p41"/>
          <p:cNvSpPr txBox="1"/>
          <p:nvPr/>
        </p:nvSpPr>
        <p:spPr>
          <a:xfrm>
            <a:off x="2484437" y="4953000"/>
            <a:ext cx="11684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4+3=7</a:t>
            </a:r>
            <a:endParaRPr/>
          </a:p>
        </p:txBody>
      </p:sp>
      <p:sp>
        <p:nvSpPr>
          <p:cNvPr id="352" name="Google Shape;352;p41"/>
          <p:cNvSpPr txBox="1"/>
          <p:nvPr/>
        </p:nvSpPr>
        <p:spPr>
          <a:xfrm>
            <a:off x="1111250" y="4953000"/>
            <a:ext cx="11684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3+4=7</a:t>
            </a:r>
            <a:endParaRPr/>
          </a:p>
        </p:txBody>
      </p:sp>
      <p:sp>
        <p:nvSpPr>
          <p:cNvPr id="353" name="Google Shape;353;p41"/>
          <p:cNvSpPr txBox="1"/>
          <p:nvPr/>
        </p:nvSpPr>
        <p:spPr>
          <a:xfrm>
            <a:off x="5407025" y="4953000"/>
            <a:ext cx="11684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7-4=3</a:t>
            </a:r>
            <a:endParaRPr/>
          </a:p>
        </p:txBody>
      </p:sp>
      <p:sp>
        <p:nvSpPr>
          <p:cNvPr id="354" name="Google Shape;354;p41"/>
          <p:cNvSpPr txBox="1"/>
          <p:nvPr/>
        </p:nvSpPr>
        <p:spPr>
          <a:xfrm>
            <a:off x="3857625" y="4964112"/>
            <a:ext cx="11684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7-3=4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p:nvPr/>
        </p:nvSpPr>
        <p:spPr>
          <a:xfrm>
            <a:off x="1954212" y="1436687"/>
            <a:ext cx="4943475" cy="544512"/>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60" name="Google Shape;360;p42"/>
          <p:cNvSpPr txBox="1"/>
          <p:nvPr/>
        </p:nvSpPr>
        <p:spPr>
          <a:xfrm>
            <a:off x="1954212" y="1981200"/>
            <a:ext cx="4943475" cy="542925"/>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sp>
        <p:nvSpPr>
          <p:cNvPr id="361" name="Google Shape;361;p42"/>
          <p:cNvSpPr txBox="1"/>
          <p:nvPr/>
        </p:nvSpPr>
        <p:spPr>
          <a:xfrm>
            <a:off x="4173537" y="1495425"/>
            <a:ext cx="376237" cy="5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a:solidFill>
                  <a:srgbClr val="000000"/>
                </a:solidFill>
                <a:latin typeface="Arial"/>
                <a:ea typeface="Arial"/>
                <a:cs typeface="Arial"/>
                <a:sym typeface="Arial"/>
              </a:rPr>
              <a:t>7</a:t>
            </a:r>
            <a:endParaRPr/>
          </a:p>
        </p:txBody>
      </p:sp>
      <p:sp>
        <p:nvSpPr>
          <p:cNvPr id="362" name="Google Shape;362;p42"/>
          <p:cNvSpPr txBox="1"/>
          <p:nvPr/>
        </p:nvSpPr>
        <p:spPr>
          <a:xfrm>
            <a:off x="971550" y="3213100"/>
            <a:ext cx="7200900" cy="2678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Can you represent the picture of the flowers using a bar model?</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How are you going to split the bar for the parts? Why?</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70C0"/>
              </a:buClr>
              <a:buSzPts val="2400"/>
              <a:buFont typeface="Arial"/>
              <a:buNone/>
            </a:pPr>
            <a:r>
              <a:rPr lang="en-US" sz="2400" b="0" i="0" u="none">
                <a:solidFill>
                  <a:srgbClr val="0070C0"/>
                </a:solidFill>
                <a:latin typeface="Arial"/>
                <a:ea typeface="Arial"/>
                <a:cs typeface="Arial"/>
                <a:sym typeface="Arial"/>
              </a:rPr>
              <a:t>(Children would discuss how big/ small the bars need to be depending on the value of the numbers)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3"/>
          <p:cNvSpPr/>
          <p:nvPr/>
        </p:nvSpPr>
        <p:spPr>
          <a:xfrm>
            <a:off x="5113337" y="950912"/>
            <a:ext cx="3405187" cy="1704975"/>
          </a:xfrm>
          <a:prstGeom prst="wedgeEllipseCallout">
            <a:avLst>
              <a:gd name="adj1" fmla="val 21600"/>
              <a:gd name="adj2" fmla="val 20222"/>
            </a:avLst>
          </a:prstGeom>
          <a:solidFill>
            <a:schemeClr val="accent1"/>
          </a:solidFill>
          <a:ln w="15875" cap="flat" cmpd="sng">
            <a:solidFill>
              <a:srgbClr val="975E1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pic>
        <p:nvPicPr>
          <p:cNvPr id="368" name="Google Shape;368;p43"/>
          <p:cNvPicPr preferRelativeResize="0"/>
          <p:nvPr/>
        </p:nvPicPr>
        <p:blipFill rotWithShape="1">
          <a:blip r:embed="rId3">
            <a:alphaModFix/>
          </a:blip>
          <a:srcRect l="8064" t="38214" r="57296" b="39460"/>
          <a:stretch/>
        </p:blipFill>
        <p:spPr>
          <a:xfrm>
            <a:off x="1876425" y="1316037"/>
            <a:ext cx="2847975" cy="1096962"/>
          </a:xfrm>
          <a:prstGeom prst="rect">
            <a:avLst/>
          </a:prstGeom>
          <a:noFill/>
          <a:ln>
            <a:noFill/>
          </a:ln>
        </p:spPr>
      </p:pic>
      <p:sp>
        <p:nvSpPr>
          <p:cNvPr id="369" name="Google Shape;369;p43"/>
          <p:cNvSpPr txBox="1"/>
          <p:nvPr/>
        </p:nvSpPr>
        <p:spPr>
          <a:xfrm>
            <a:off x="5414962" y="1203325"/>
            <a:ext cx="2800350" cy="12001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000" b="0" i="0" u="none">
                <a:solidFill>
                  <a:srgbClr val="000000"/>
                </a:solidFill>
                <a:latin typeface="Arial"/>
                <a:ea typeface="Arial"/>
                <a:cs typeface="Arial"/>
                <a:sym typeface="Arial"/>
              </a:rPr>
              <a:t>I have used the part-part whole to write my numbers facts.</a:t>
            </a:r>
            <a:endParaRPr sz="1000"/>
          </a:p>
        </p:txBody>
      </p:sp>
      <p:pic>
        <p:nvPicPr>
          <p:cNvPr id="370" name="Google Shape;370;p43"/>
          <p:cNvPicPr preferRelativeResize="0"/>
          <p:nvPr/>
        </p:nvPicPr>
        <p:blipFill rotWithShape="1">
          <a:blip r:embed="rId4">
            <a:alphaModFix/>
          </a:blip>
          <a:srcRect l="53073" t="27642" r="38214" b="57788"/>
          <a:stretch/>
        </p:blipFill>
        <p:spPr>
          <a:xfrm>
            <a:off x="1662112" y="1285875"/>
            <a:ext cx="428625" cy="1157287"/>
          </a:xfrm>
          <a:prstGeom prst="rect">
            <a:avLst/>
          </a:prstGeom>
          <a:noFill/>
          <a:ln>
            <a:noFill/>
          </a:ln>
        </p:spPr>
      </p:pic>
      <p:sp>
        <p:nvSpPr>
          <p:cNvPr id="371" name="Google Shape;371;p43"/>
          <p:cNvSpPr txBox="1"/>
          <p:nvPr/>
        </p:nvSpPr>
        <p:spPr>
          <a:xfrm>
            <a:off x="971550" y="2566987"/>
            <a:ext cx="2800350" cy="3416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6 + 3 = 9</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3 + 6 = 9</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6 = 9 + 3</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6 = 3 + 9</a:t>
            </a:r>
            <a:endParaRPr/>
          </a:p>
          <a:p>
            <a:pPr marL="0" marR="0" lvl="0" indent="0" algn="l"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6 – 9 = 3</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9 – 3 = 6</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6 = 3 + 9</a:t>
            </a:r>
            <a:endParaRPr/>
          </a:p>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3 = 9 - 6</a:t>
            </a:r>
            <a:endParaRPr/>
          </a:p>
        </p:txBody>
      </p:sp>
      <p:pic>
        <p:nvPicPr>
          <p:cNvPr id="372" name="Google Shape;372;p43"/>
          <p:cNvPicPr preferRelativeResize="0"/>
          <p:nvPr/>
        </p:nvPicPr>
        <p:blipFill rotWithShape="1">
          <a:blip r:embed="rId5">
            <a:alphaModFix/>
          </a:blip>
          <a:srcRect b="9884"/>
          <a:stretch/>
        </p:blipFill>
        <p:spPr>
          <a:xfrm>
            <a:off x="6815137" y="3246437"/>
            <a:ext cx="2049462" cy="2754312"/>
          </a:xfrm>
          <a:prstGeom prst="rect">
            <a:avLst/>
          </a:prstGeom>
          <a:noFill/>
          <a:ln>
            <a:noFill/>
          </a:ln>
        </p:spPr>
      </p:pic>
      <p:sp>
        <p:nvSpPr>
          <p:cNvPr id="373" name="Google Shape;373;p43"/>
          <p:cNvSpPr txBox="1"/>
          <p:nvPr/>
        </p:nvSpPr>
        <p:spPr>
          <a:xfrm>
            <a:off x="2560624" y="4208450"/>
            <a:ext cx="4164900" cy="83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Do you agree with Tom? Why/why not? Convince me. </a:t>
            </a:r>
            <a:endParaRPr/>
          </a:p>
        </p:txBody>
      </p:sp>
      <p:sp>
        <p:nvSpPr>
          <p:cNvPr id="374" name="Google Shape;374;p43"/>
          <p:cNvSpPr txBox="1"/>
          <p:nvPr/>
        </p:nvSpPr>
        <p:spPr>
          <a:xfrm>
            <a:off x="2524125" y="2595562"/>
            <a:ext cx="4270500" cy="163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000"/>
              <a:buFont typeface="Arial"/>
              <a:buNone/>
            </a:pPr>
            <a:r>
              <a:rPr lang="en-US" sz="2000" b="0" i="0" u="none">
                <a:solidFill>
                  <a:srgbClr val="0070C0"/>
                </a:solidFill>
                <a:latin typeface="Arial"/>
                <a:ea typeface="Arial"/>
                <a:cs typeface="Arial"/>
                <a:sym typeface="Arial"/>
              </a:rPr>
              <a:t>(</a:t>
            </a:r>
            <a:r>
              <a:rPr lang="en-US" sz="1800" b="0" i="0" u="none">
                <a:solidFill>
                  <a:srgbClr val="0070C0"/>
                </a:solidFill>
                <a:latin typeface="Arial"/>
                <a:ea typeface="Arial"/>
                <a:cs typeface="Arial"/>
                <a:sym typeface="Arial"/>
              </a:rPr>
              <a:t>The children would then have the opportunity to have a go independently – e.g. by adding a few more flowers)</a:t>
            </a:r>
            <a:endParaRPr sz="1200"/>
          </a:p>
          <a:p>
            <a:pPr marL="0" marR="0" lvl="0" indent="0" algn="l" rtl="0">
              <a:lnSpc>
                <a:spcPct val="100000"/>
              </a:lnSpc>
              <a:spcBef>
                <a:spcPts val="0"/>
              </a:spcBef>
              <a:spcAft>
                <a:spcPts val="0"/>
              </a:spcAft>
              <a:buClr>
                <a:srgbClr val="0070C0"/>
              </a:buClr>
              <a:buSzPts val="2000"/>
              <a:buFont typeface="Arial"/>
              <a:buNone/>
            </a:pPr>
            <a:r>
              <a:rPr lang="en-US" sz="1800" b="0" i="0" u="none">
                <a:solidFill>
                  <a:srgbClr val="0070C0"/>
                </a:solidFill>
                <a:latin typeface="Arial"/>
                <a:ea typeface="Arial"/>
                <a:cs typeface="Arial"/>
                <a:sym typeface="Arial"/>
              </a:rPr>
              <a:t>Can they follow the CPA approach again independently without guidance?</a:t>
            </a:r>
            <a:endParaRPr sz="1200"/>
          </a:p>
        </p:txBody>
      </p:sp>
      <p:sp>
        <p:nvSpPr>
          <p:cNvPr id="375" name="Google Shape;375;p43"/>
          <p:cNvSpPr txBox="1"/>
          <p:nvPr/>
        </p:nvSpPr>
        <p:spPr>
          <a:xfrm>
            <a:off x="2547937" y="5157787"/>
            <a:ext cx="4379912" cy="7064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000"/>
              <a:buFont typeface="Arial"/>
              <a:buNone/>
            </a:pPr>
            <a:r>
              <a:rPr lang="en-US" sz="1800" b="0" i="0" u="none">
                <a:solidFill>
                  <a:srgbClr val="0070C0"/>
                </a:solidFill>
                <a:latin typeface="Arial"/>
                <a:ea typeface="Arial"/>
                <a:cs typeface="Arial"/>
                <a:sym typeface="Arial"/>
              </a:rPr>
              <a:t>Can the children identify Tom’s mistakes and explain why he is incorrect?</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4"/>
          <p:cNvSpPr txBox="1">
            <a:spLocks noGrp="1"/>
          </p:cNvSpPr>
          <p:nvPr>
            <p:ph type="title"/>
          </p:nvPr>
        </p:nvSpPr>
        <p:spPr>
          <a:xfrm>
            <a:off x="1089025" y="293687"/>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Resources</a:t>
            </a:r>
            <a:endParaRPr/>
          </a:p>
        </p:txBody>
      </p:sp>
      <p:sp>
        <p:nvSpPr>
          <p:cNvPr id="381" name="Google Shape;381;p44"/>
          <p:cNvSpPr txBox="1">
            <a:spLocks noGrp="1"/>
          </p:cNvSpPr>
          <p:nvPr>
            <p:ph type="body" idx="1"/>
          </p:nvPr>
        </p:nvSpPr>
        <p:spPr>
          <a:xfrm>
            <a:off x="861400" y="1341425"/>
            <a:ext cx="8036400" cy="53262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Here are some of the resources children have access to during lessons in their Maths toolkit boxes.</a:t>
            </a:r>
            <a:endParaRPr/>
          </a:p>
          <a:p>
            <a:pPr marL="0" marR="0" lvl="0" indent="0" algn="l" rtl="0">
              <a:lnSpc>
                <a:spcPct val="100000"/>
              </a:lnSpc>
              <a:spcBef>
                <a:spcPts val="60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144780" algn="l" rtl="0">
              <a:lnSpc>
                <a:spcPct val="100000"/>
              </a:lnSpc>
              <a:spcBef>
                <a:spcPts val="600"/>
              </a:spcBef>
              <a:spcAft>
                <a:spcPts val="0"/>
              </a:spcAft>
              <a:buClr>
                <a:srgbClr val="0BD0D9"/>
              </a:buClr>
              <a:buSzPts val="2280"/>
              <a:buFont typeface="Courier New"/>
              <a:buChar char="o"/>
            </a:pPr>
            <a:r>
              <a:rPr lang="en-US" sz="2400" b="0" i="0" u="none">
                <a:solidFill>
                  <a:srgbClr val="000000"/>
                </a:solidFill>
                <a:latin typeface="Arial"/>
                <a:ea typeface="Arial"/>
                <a:cs typeface="Arial"/>
                <a:sym typeface="Arial"/>
              </a:rPr>
              <a:t>Number line</a:t>
            </a:r>
            <a:endParaRPr/>
          </a:p>
          <a:p>
            <a:pPr marL="0" marR="0" lvl="0" indent="-129540" algn="l" rtl="0">
              <a:lnSpc>
                <a:spcPct val="100000"/>
              </a:lnSpc>
              <a:spcBef>
                <a:spcPts val="600"/>
              </a:spcBef>
              <a:spcAft>
                <a:spcPts val="0"/>
              </a:spcAft>
              <a:buClr>
                <a:srgbClr val="0BD0D9"/>
              </a:buClr>
              <a:buSzPts val="2040"/>
              <a:buFont typeface="Courier New"/>
              <a:buChar char="o"/>
            </a:pPr>
            <a:r>
              <a:rPr lang="en-US" sz="2400" b="0" i="0" u="none">
                <a:solidFill>
                  <a:srgbClr val="000000"/>
                </a:solidFill>
                <a:latin typeface="Arial"/>
                <a:ea typeface="Arial"/>
                <a:cs typeface="Arial"/>
                <a:sym typeface="Arial"/>
              </a:rPr>
              <a:t>Number (hundred) square</a:t>
            </a:r>
            <a:endParaRPr/>
          </a:p>
          <a:p>
            <a:pPr marL="0" marR="0" lvl="0" indent="-129540" algn="l" rtl="0">
              <a:lnSpc>
                <a:spcPct val="100000"/>
              </a:lnSpc>
              <a:spcBef>
                <a:spcPts val="600"/>
              </a:spcBef>
              <a:spcAft>
                <a:spcPts val="0"/>
              </a:spcAft>
              <a:buClr>
                <a:srgbClr val="0BD0D9"/>
              </a:buClr>
              <a:buSzPts val="2040"/>
              <a:buFont typeface="Courier New"/>
              <a:buChar char="o"/>
            </a:pPr>
            <a:r>
              <a:rPr lang="en-US" sz="2400" b="0" i="0" u="none">
                <a:solidFill>
                  <a:srgbClr val="000000"/>
                </a:solidFill>
                <a:latin typeface="Arial"/>
                <a:ea typeface="Arial"/>
                <a:cs typeface="Arial"/>
                <a:sym typeface="Arial"/>
              </a:rPr>
              <a:t>Numicon</a:t>
            </a:r>
            <a:endParaRPr/>
          </a:p>
          <a:p>
            <a:pPr marL="0" marR="0" lvl="0" indent="-144780" algn="l" rtl="0">
              <a:lnSpc>
                <a:spcPct val="100000"/>
              </a:lnSpc>
              <a:spcBef>
                <a:spcPts val="600"/>
              </a:spcBef>
              <a:spcAft>
                <a:spcPts val="0"/>
              </a:spcAft>
              <a:buClr>
                <a:srgbClr val="0BD0D9"/>
              </a:buClr>
              <a:buSzPts val="2280"/>
              <a:buFont typeface="Courier New"/>
              <a:buChar char="o"/>
            </a:pPr>
            <a:r>
              <a:rPr lang="en-US" sz="2400" b="0" i="0" u="none">
                <a:solidFill>
                  <a:srgbClr val="000000"/>
                </a:solidFill>
                <a:latin typeface="Arial"/>
                <a:ea typeface="Arial"/>
                <a:cs typeface="Arial"/>
                <a:sym typeface="Arial"/>
              </a:rPr>
              <a:t>Counters</a:t>
            </a:r>
            <a:endParaRPr/>
          </a:p>
          <a:p>
            <a:pPr marL="0" marR="0" lvl="0" indent="-129540" algn="l" rtl="0">
              <a:lnSpc>
                <a:spcPct val="100000"/>
              </a:lnSpc>
              <a:spcBef>
                <a:spcPts val="600"/>
              </a:spcBef>
              <a:spcAft>
                <a:spcPts val="0"/>
              </a:spcAft>
              <a:buClr>
                <a:srgbClr val="0BD0D9"/>
              </a:buClr>
              <a:buSzPts val="2040"/>
              <a:buFont typeface="Courier New"/>
              <a:buChar char="o"/>
            </a:pPr>
            <a:r>
              <a:rPr lang="en-US" sz="2400" b="0" i="0" u="none">
                <a:solidFill>
                  <a:srgbClr val="000000"/>
                </a:solidFill>
                <a:latin typeface="Arial"/>
                <a:ea typeface="Arial"/>
                <a:cs typeface="Arial"/>
                <a:sym typeface="Arial"/>
              </a:rPr>
              <a:t>Bead Strings                                  </a:t>
            </a:r>
            <a:endParaRPr/>
          </a:p>
          <a:p>
            <a:pPr marL="0" marR="0" lvl="0" indent="-129540" algn="l" rtl="0">
              <a:lnSpc>
                <a:spcPct val="100000"/>
              </a:lnSpc>
              <a:spcBef>
                <a:spcPts val="600"/>
              </a:spcBef>
              <a:spcAft>
                <a:spcPts val="0"/>
              </a:spcAft>
              <a:buClr>
                <a:srgbClr val="0BD0D9"/>
              </a:buClr>
              <a:buSzPts val="2040"/>
              <a:buFont typeface="Courier New"/>
              <a:buChar char="o"/>
            </a:pPr>
            <a:r>
              <a:rPr lang="en-US" sz="2400" b="0" i="0" u="none">
                <a:solidFill>
                  <a:srgbClr val="000000"/>
                </a:solidFill>
                <a:latin typeface="Arial"/>
                <a:ea typeface="Arial"/>
                <a:cs typeface="Arial"/>
                <a:sym typeface="Arial"/>
              </a:rPr>
              <a:t>Tens and ones (base 10)</a:t>
            </a:r>
            <a:endParaRPr/>
          </a:p>
          <a:p>
            <a:pPr marL="0" marR="0" lvl="0" indent="-129540" algn="l" rtl="0">
              <a:lnSpc>
                <a:spcPct val="100000"/>
              </a:lnSpc>
              <a:spcBef>
                <a:spcPts val="600"/>
              </a:spcBef>
              <a:spcAft>
                <a:spcPts val="0"/>
              </a:spcAft>
              <a:buClr>
                <a:srgbClr val="0BD0D9"/>
              </a:buClr>
              <a:buSzPts val="2040"/>
              <a:buFont typeface="Courier New"/>
              <a:buChar char="o"/>
            </a:pPr>
            <a:r>
              <a:rPr lang="en-US" sz="2400" b="0" i="0" u="none">
                <a:solidFill>
                  <a:srgbClr val="000000"/>
                </a:solidFill>
                <a:latin typeface="Arial"/>
                <a:ea typeface="Arial"/>
                <a:cs typeface="Arial"/>
                <a:sym typeface="Arial"/>
              </a:rPr>
              <a:t>Place value cards</a:t>
            </a:r>
            <a:endParaRPr/>
          </a:p>
          <a:p>
            <a:pPr marL="0" marR="0" lvl="0" indent="0" algn="l" rtl="0">
              <a:lnSpc>
                <a:spcPct val="100000"/>
              </a:lnSpc>
              <a:spcBef>
                <a:spcPts val="600"/>
              </a:spcBef>
              <a:spcAft>
                <a:spcPts val="0"/>
              </a:spcAft>
              <a:buClr>
                <a:schemeClr val="accent2"/>
              </a:buClr>
              <a:buSzPts val="2210"/>
              <a:buFont typeface="Courgette"/>
              <a:buNone/>
            </a:pPr>
            <a:r>
              <a:rPr lang="en-US" sz="26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382" name="Google Shape;382;p44" descr="image3"/>
          <p:cNvPicPr preferRelativeResize="0"/>
          <p:nvPr/>
        </p:nvPicPr>
        <p:blipFill rotWithShape="1">
          <a:blip r:embed="rId3">
            <a:alphaModFix/>
          </a:blip>
          <a:srcRect/>
          <a:stretch/>
        </p:blipFill>
        <p:spPr>
          <a:xfrm>
            <a:off x="790575" y="2205037"/>
            <a:ext cx="5027612" cy="304800"/>
          </a:xfrm>
          <a:prstGeom prst="rect">
            <a:avLst/>
          </a:prstGeom>
          <a:noFill/>
          <a:ln>
            <a:noFill/>
          </a:ln>
        </p:spPr>
      </p:pic>
      <p:pic>
        <p:nvPicPr>
          <p:cNvPr id="383" name="Google Shape;383;p44" descr="image4"/>
          <p:cNvPicPr preferRelativeResize="0"/>
          <p:nvPr/>
        </p:nvPicPr>
        <p:blipFill rotWithShape="1">
          <a:blip r:embed="rId4">
            <a:alphaModFix/>
          </a:blip>
          <a:srcRect/>
          <a:stretch/>
        </p:blipFill>
        <p:spPr>
          <a:xfrm>
            <a:off x="4655350" y="2582862"/>
            <a:ext cx="1190625" cy="1133475"/>
          </a:xfrm>
          <a:prstGeom prst="rect">
            <a:avLst/>
          </a:prstGeom>
          <a:noFill/>
          <a:ln w="12700" cap="flat" cmpd="sng">
            <a:solidFill>
              <a:srgbClr val="000000"/>
            </a:solidFill>
            <a:prstDash val="solid"/>
            <a:miter lim="0"/>
            <a:headEnd type="none" w="sm" len="sm"/>
            <a:tailEnd type="none" w="sm" len="sm"/>
          </a:ln>
        </p:spPr>
      </p:pic>
      <p:pic>
        <p:nvPicPr>
          <p:cNvPr id="384" name="Google Shape;384;p44" descr="image6"/>
          <p:cNvPicPr preferRelativeResize="0"/>
          <p:nvPr/>
        </p:nvPicPr>
        <p:blipFill rotWithShape="1">
          <a:blip r:embed="rId5">
            <a:alphaModFix/>
          </a:blip>
          <a:srcRect/>
          <a:stretch/>
        </p:blipFill>
        <p:spPr>
          <a:xfrm>
            <a:off x="6529387" y="3695700"/>
            <a:ext cx="1355725" cy="884237"/>
          </a:xfrm>
          <a:prstGeom prst="rect">
            <a:avLst/>
          </a:prstGeom>
          <a:noFill/>
          <a:ln w="12700" cap="flat" cmpd="sng">
            <a:solidFill>
              <a:srgbClr val="000000"/>
            </a:solidFill>
            <a:prstDash val="solid"/>
            <a:miter lim="0"/>
            <a:headEnd type="none" w="sm" len="sm"/>
            <a:tailEnd type="none" w="sm" len="sm"/>
          </a:ln>
        </p:spPr>
      </p:pic>
      <p:pic>
        <p:nvPicPr>
          <p:cNvPr id="385" name="Google Shape;385;p44" descr="Untitled1"/>
          <p:cNvPicPr preferRelativeResize="0"/>
          <p:nvPr/>
        </p:nvPicPr>
        <p:blipFill rotWithShape="1">
          <a:blip r:embed="rId6">
            <a:alphaModFix/>
          </a:blip>
          <a:srcRect l="43170"/>
          <a:stretch/>
        </p:blipFill>
        <p:spPr>
          <a:xfrm>
            <a:off x="6516687" y="4672012"/>
            <a:ext cx="1800225" cy="1527175"/>
          </a:xfrm>
          <a:prstGeom prst="rect">
            <a:avLst/>
          </a:prstGeom>
          <a:noFill/>
          <a:ln w="28575" cap="flat" cmpd="sng">
            <a:solidFill>
              <a:schemeClr val="dk1"/>
            </a:solidFill>
            <a:prstDash val="solid"/>
            <a:miter lim="800000"/>
            <a:headEnd type="none" w="sm" len="sm"/>
            <a:tailEnd type="none" w="sm" len="sm"/>
          </a:ln>
        </p:spPr>
      </p:pic>
      <p:sp>
        <p:nvSpPr>
          <p:cNvPr id="386" name="Google Shape;386;p44" descr="2Q=="/>
          <p:cNvSpPr txBox="1"/>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5000" b="0" i="0" u="none">
              <a:solidFill>
                <a:srgbClr val="000000"/>
              </a:solidFill>
              <a:latin typeface="Helvetica Neue"/>
              <a:ea typeface="Helvetica Neue"/>
              <a:cs typeface="Helvetica Neue"/>
              <a:sym typeface="Helvetica Neue"/>
            </a:endParaRPr>
          </a:p>
        </p:txBody>
      </p:sp>
      <p:pic>
        <p:nvPicPr>
          <p:cNvPr id="387" name="Google Shape;387;p44" descr="Individual Student Rekenrek Bead String Up to 20"/>
          <p:cNvPicPr preferRelativeResize="0"/>
          <p:nvPr/>
        </p:nvPicPr>
        <p:blipFill rotWithShape="1">
          <a:blip r:embed="rId7">
            <a:alphaModFix/>
          </a:blip>
          <a:srcRect/>
          <a:stretch/>
        </p:blipFill>
        <p:spPr>
          <a:xfrm>
            <a:off x="4927600" y="5140325"/>
            <a:ext cx="1008062" cy="1009650"/>
          </a:xfrm>
          <a:prstGeom prst="rect">
            <a:avLst/>
          </a:prstGeom>
          <a:noFill/>
          <a:ln w="28575" cap="flat" cmpd="sng">
            <a:solidFill>
              <a:schemeClr val="dk1"/>
            </a:solidFill>
            <a:prstDash val="solid"/>
            <a:miter lim="800000"/>
            <a:headEnd type="none" w="sm" len="sm"/>
            <a:tailEnd type="none" w="sm" len="sm"/>
          </a:ln>
        </p:spPr>
      </p:pic>
      <p:pic>
        <p:nvPicPr>
          <p:cNvPr id="388" name="Google Shape;388;p44" descr="http://unitycollaborative.co.uk/wp-content/uploads/2015/01/numicon2.jpg"/>
          <p:cNvPicPr preferRelativeResize="0"/>
          <p:nvPr/>
        </p:nvPicPr>
        <p:blipFill rotWithShape="1">
          <a:blip r:embed="rId8">
            <a:alphaModFix/>
          </a:blip>
          <a:srcRect/>
          <a:stretch/>
        </p:blipFill>
        <p:spPr>
          <a:xfrm>
            <a:off x="6230353" y="2205026"/>
            <a:ext cx="2072272" cy="1384300"/>
          </a:xfrm>
          <a:prstGeom prst="rect">
            <a:avLst/>
          </a:prstGeom>
          <a:noFill/>
          <a:ln w="28575" cap="flat" cmpd="sng">
            <a:solidFill>
              <a:schemeClr val="dk1"/>
            </a:solidFill>
            <a:prstDash val="solid"/>
            <a:miter lim="800000"/>
            <a:headEnd type="none" w="sm" len="sm"/>
            <a:tailEnd type="none" w="sm" len="sm"/>
          </a:ln>
        </p:spPr>
      </p:pic>
      <p:pic>
        <p:nvPicPr>
          <p:cNvPr id="389" name="Google Shape;389;p44" descr="Learning Advantage Two Color Counters Magnetic Set of 200, Model:7210:  Amazon.co.uk: Office Products"/>
          <p:cNvPicPr preferRelativeResize="0"/>
          <p:nvPr/>
        </p:nvPicPr>
        <p:blipFill rotWithShape="1">
          <a:blip r:embed="rId9">
            <a:alphaModFix/>
          </a:blip>
          <a:srcRect/>
          <a:stretch/>
        </p:blipFill>
        <p:spPr>
          <a:xfrm>
            <a:off x="4424362" y="3937000"/>
            <a:ext cx="1652587" cy="982662"/>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8"/>
          <p:cNvSpPr txBox="1"/>
          <p:nvPr/>
        </p:nvSpPr>
        <p:spPr>
          <a:xfrm>
            <a:off x="457200" y="549275"/>
            <a:ext cx="8229600" cy="10795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70C0"/>
              </a:buClr>
              <a:buSzPts val="5000"/>
              <a:buFont typeface="Arial"/>
              <a:buNone/>
            </a:pPr>
            <a:r>
              <a:rPr lang="en-US" sz="4700" b="0" i="0" u="none">
                <a:solidFill>
                  <a:srgbClr val="0070C0"/>
                </a:solidFill>
                <a:latin typeface="Arial"/>
                <a:ea typeface="Arial"/>
                <a:cs typeface="Arial"/>
                <a:sym typeface="Arial"/>
              </a:rPr>
              <a:t>KS1 Mathematics Curriculum</a:t>
            </a:r>
            <a:endParaRPr sz="1100"/>
          </a:p>
        </p:txBody>
      </p:sp>
      <p:sp>
        <p:nvSpPr>
          <p:cNvPr id="154" name="Google Shape;154;p18"/>
          <p:cNvSpPr txBox="1"/>
          <p:nvPr/>
        </p:nvSpPr>
        <p:spPr>
          <a:xfrm>
            <a:off x="1187450" y="1916112"/>
            <a:ext cx="7273925" cy="4249737"/>
          </a:xfrm>
          <a:prstGeom prst="rect">
            <a:avLst/>
          </a:prstGeom>
          <a:noFill/>
          <a:ln>
            <a:noFill/>
          </a:ln>
        </p:spPr>
        <p:txBody>
          <a:bodyPr spcFirstLastPara="1" wrap="square" lIns="50800" tIns="50800" rIns="50800" bIns="50800" anchor="t" anchorCtr="0">
            <a:noAutofit/>
          </a:bodyPr>
          <a:lstStyle/>
          <a:p>
            <a:pPr marL="180975" marR="0" lvl="0" indent="-180975"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The National Curriculum aims to ensure that all pupils:</a:t>
            </a:r>
            <a:endParaRPr/>
          </a:p>
          <a:p>
            <a:pPr marL="180975" marR="0" lvl="0" indent="-180975"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180975" marR="0" lvl="0" indent="-180975"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Become </a:t>
            </a:r>
            <a:r>
              <a:rPr lang="en-US" sz="2400" b="1" i="0" u="none">
                <a:solidFill>
                  <a:srgbClr val="0070C0"/>
                </a:solidFill>
                <a:latin typeface="Arial"/>
                <a:ea typeface="Arial"/>
                <a:cs typeface="Arial"/>
                <a:sym typeface="Arial"/>
              </a:rPr>
              <a:t>fluent</a:t>
            </a:r>
            <a:r>
              <a:rPr lang="en-US" sz="2400" b="0" i="0" u="none">
                <a:solidFill>
                  <a:srgbClr val="000000"/>
                </a:solidFill>
                <a:latin typeface="Arial"/>
                <a:ea typeface="Arial"/>
                <a:cs typeface="Arial"/>
                <a:sym typeface="Arial"/>
              </a:rPr>
              <a:t> in the fundamentals of mathematics</a:t>
            </a:r>
            <a:endParaRPr/>
          </a:p>
          <a:p>
            <a:pPr marL="180975" marR="0" lvl="0" indent="-180975"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180975" marR="0" lvl="0" indent="-180975" algn="l" rtl="0">
              <a:lnSpc>
                <a:spcPct val="100000"/>
              </a:lnSpc>
              <a:spcBef>
                <a:spcPts val="60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Reason mathematically </a:t>
            </a:r>
            <a:r>
              <a:rPr lang="en-US" sz="2400" b="0" i="0" u="none">
                <a:solidFill>
                  <a:srgbClr val="000000"/>
                </a:solidFill>
                <a:latin typeface="Arial"/>
                <a:ea typeface="Arial"/>
                <a:cs typeface="Arial"/>
                <a:sym typeface="Arial"/>
              </a:rPr>
              <a:t>using a range of strategies and mathematical vocabulary.</a:t>
            </a:r>
            <a:endParaRPr/>
          </a:p>
          <a:p>
            <a:pPr marL="180975" marR="0" lvl="0" indent="-180975"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180975" marR="0" lvl="0" indent="-180975" algn="l" rtl="0">
              <a:lnSpc>
                <a:spcPct val="100000"/>
              </a:lnSpc>
              <a:spcBef>
                <a:spcPts val="600"/>
              </a:spcBef>
              <a:spcAft>
                <a:spcPts val="0"/>
              </a:spcAft>
              <a:buClr>
                <a:srgbClr val="0070C0"/>
              </a:buClr>
              <a:buSzPts val="2400"/>
              <a:buFont typeface="Arial"/>
              <a:buNone/>
            </a:pPr>
            <a:r>
              <a:rPr lang="en-US" sz="2400" b="1" i="0" u="none">
                <a:solidFill>
                  <a:srgbClr val="0070C0"/>
                </a:solidFill>
                <a:latin typeface="Arial"/>
                <a:ea typeface="Arial"/>
                <a:cs typeface="Arial"/>
                <a:sym typeface="Arial"/>
              </a:rPr>
              <a:t>Solve problems </a:t>
            </a:r>
            <a:r>
              <a:rPr lang="en-US" sz="2400" b="0" i="0" u="none">
                <a:solidFill>
                  <a:srgbClr val="000000"/>
                </a:solidFill>
                <a:latin typeface="Arial"/>
                <a:ea typeface="Arial"/>
                <a:cs typeface="Arial"/>
                <a:sym typeface="Arial"/>
              </a:rPr>
              <a:t>by applying their mathematics to a variety of routine and non-routine problems.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45"/>
          <p:cNvSpPr txBox="1">
            <a:spLocks noGrp="1"/>
          </p:cNvSpPr>
          <p:nvPr>
            <p:ph type="title"/>
          </p:nvPr>
        </p:nvSpPr>
        <p:spPr>
          <a:xfrm>
            <a:off x="1042987" y="549275"/>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The 4 Operations</a:t>
            </a:r>
            <a:endParaRPr/>
          </a:p>
        </p:txBody>
      </p:sp>
      <p:sp>
        <p:nvSpPr>
          <p:cNvPr id="395" name="Google Shape;395;p45"/>
          <p:cNvSpPr txBox="1">
            <a:spLocks noGrp="1"/>
          </p:cNvSpPr>
          <p:nvPr>
            <p:ph type="body" idx="1"/>
          </p:nvPr>
        </p:nvSpPr>
        <p:spPr>
          <a:xfrm>
            <a:off x="808500" y="1532100"/>
            <a:ext cx="7527000" cy="53259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In the following slides, you can see some of the methods and ways we teach the four operations in school using the CPA approach through videos and pictures.</a:t>
            </a:r>
            <a:endParaRPr/>
          </a:p>
          <a:p>
            <a:pPr marL="0" marR="0" lvl="0" indent="0" algn="l" rtl="0">
              <a:lnSpc>
                <a:spcPct val="100000"/>
              </a:lnSpc>
              <a:spcBef>
                <a:spcPts val="60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We hope you find this useful in understanding how Maths is taught within school.</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6"/>
          <p:cNvSpPr txBox="1">
            <a:spLocks noGrp="1"/>
          </p:cNvSpPr>
          <p:nvPr>
            <p:ph type="title"/>
          </p:nvPr>
        </p:nvSpPr>
        <p:spPr>
          <a:xfrm>
            <a:off x="1014412" y="342900"/>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Addition</a:t>
            </a:r>
            <a:endParaRPr/>
          </a:p>
        </p:txBody>
      </p:sp>
      <p:sp>
        <p:nvSpPr>
          <p:cNvPr id="401" name="Google Shape;401;p46"/>
          <p:cNvSpPr txBox="1">
            <a:spLocks noGrp="1"/>
          </p:cNvSpPr>
          <p:nvPr>
            <p:ph type="body" idx="1"/>
          </p:nvPr>
        </p:nvSpPr>
        <p:spPr>
          <a:xfrm>
            <a:off x="755650" y="1268412"/>
            <a:ext cx="8107362" cy="532606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100" b="0" i="0" u="none">
                <a:solidFill>
                  <a:srgbClr val="000000"/>
                </a:solidFill>
                <a:latin typeface="Arial"/>
                <a:ea typeface="Arial"/>
                <a:cs typeface="Arial"/>
                <a:sym typeface="Arial"/>
              </a:rPr>
              <a:t>Please watch the video below to see an example of how we would solve an addition problem using the CPA approach (concrete-pictorial-abstract) during a Maths lesson. We would use tens and ones to help solve the problem.</a:t>
            </a:r>
            <a:r>
              <a:rPr lang="en-US" sz="2300" b="0" i="0" u="none">
                <a:solidFill>
                  <a:srgbClr val="000000"/>
                </a:solidFill>
                <a:latin typeface="Comic Sans MS"/>
                <a:ea typeface="Comic Sans MS"/>
                <a:cs typeface="Comic Sans MS"/>
                <a:sym typeface="Comic Sans MS"/>
              </a:rPr>
              <a:t>	</a:t>
            </a:r>
            <a:endParaRPr sz="2300" b="0" i="0" u="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040"/>
              <a:buFont typeface="Courgette"/>
              <a:buNone/>
            </a:pPr>
            <a:endParaRPr sz="2500">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accent2"/>
              </a:buClr>
              <a:buSzPts val="2040"/>
              <a:buFont typeface="Courgette"/>
              <a:buNone/>
            </a:pPr>
            <a:endParaRPr sz="2500">
              <a:solidFill>
                <a:srgbClr val="000000"/>
              </a:solidFill>
              <a:latin typeface="Comic Sans MS"/>
              <a:ea typeface="Comic Sans MS"/>
              <a:cs typeface="Comic Sans MS"/>
              <a:sym typeface="Comic Sans MS"/>
            </a:endParaRPr>
          </a:p>
        </p:txBody>
      </p:sp>
      <p:pic>
        <p:nvPicPr>
          <p:cNvPr id="402" name="Google Shape;402;p46" title="Addition video.MOV">
            <a:hlinkClick r:id="rId3"/>
          </p:cNvPr>
          <p:cNvPicPr preferRelativeResize="0"/>
          <p:nvPr/>
        </p:nvPicPr>
        <p:blipFill>
          <a:blip r:embed="rId4">
            <a:alphaModFix/>
          </a:blip>
          <a:stretch>
            <a:fillRect/>
          </a:stretch>
        </p:blipFill>
        <p:spPr>
          <a:xfrm>
            <a:off x="1320512" y="2654550"/>
            <a:ext cx="6353726" cy="3573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7"/>
          <p:cNvSpPr txBox="1">
            <a:spLocks noGrp="1"/>
          </p:cNvSpPr>
          <p:nvPr>
            <p:ph type="title"/>
          </p:nvPr>
        </p:nvSpPr>
        <p:spPr>
          <a:xfrm>
            <a:off x="1116012" y="692150"/>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Addition</a:t>
            </a:r>
            <a:endParaRPr/>
          </a:p>
        </p:txBody>
      </p:sp>
      <p:sp>
        <p:nvSpPr>
          <p:cNvPr id="408" name="Google Shape;408;p47"/>
          <p:cNvSpPr txBox="1">
            <a:spLocks noGrp="1"/>
          </p:cNvSpPr>
          <p:nvPr>
            <p:ph type="body" idx="1"/>
          </p:nvPr>
        </p:nvSpPr>
        <p:spPr>
          <a:xfrm>
            <a:off x="900112" y="1700212"/>
            <a:ext cx="7488237" cy="532606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Below is an alternative example of how children could solve addition problems using pictorial representations (instead of drawing tens sticks and ones) after practising this practically using counters. </a:t>
            </a:r>
            <a:r>
              <a:rPr lang="en-US" sz="2600" b="0" i="0" u="none">
                <a:solidFill>
                  <a:srgbClr val="000000"/>
                </a:solidFill>
                <a:latin typeface="Arial"/>
                <a:ea typeface="Arial"/>
                <a:cs typeface="Arial"/>
                <a:sym typeface="Arial"/>
              </a:rPr>
              <a:t>	</a:t>
            </a:r>
            <a:endParaRPr/>
          </a:p>
          <a:p>
            <a:pPr marL="0" marR="0" lvl="0" indent="0" algn="l" rtl="0">
              <a:lnSpc>
                <a:spcPct val="100000"/>
              </a:lnSpc>
              <a:spcBef>
                <a:spcPts val="600"/>
              </a:spcBef>
              <a:spcAft>
                <a:spcPts val="0"/>
              </a:spcAft>
              <a:buClr>
                <a:schemeClr val="accent2"/>
              </a:buClr>
              <a:buSzPts val="2210"/>
              <a:buFont typeface="Courgette"/>
              <a:buNone/>
            </a:pPr>
            <a:r>
              <a:rPr lang="en-US" sz="2600" b="0" i="0" u="none">
                <a:solidFill>
                  <a:srgbClr val="000000"/>
                </a:solidFill>
                <a:latin typeface="Comic Sans MS"/>
                <a:ea typeface="Comic Sans MS"/>
                <a:cs typeface="Comic Sans MS"/>
                <a:sym typeface="Comic Sans MS"/>
              </a:rPr>
              <a:t>	</a:t>
            </a:r>
            <a:endParaRPr/>
          </a:p>
        </p:txBody>
      </p:sp>
      <p:pic>
        <p:nvPicPr>
          <p:cNvPr id="409" name="Google Shape;409;p47"/>
          <p:cNvPicPr preferRelativeResize="0"/>
          <p:nvPr/>
        </p:nvPicPr>
        <p:blipFill rotWithShape="1">
          <a:blip r:embed="rId3">
            <a:alphaModFix/>
          </a:blip>
          <a:srcRect t="30050" b="43699"/>
          <a:stretch/>
        </p:blipFill>
        <p:spPr>
          <a:xfrm>
            <a:off x="2038350" y="3357562"/>
            <a:ext cx="5121275" cy="1800225"/>
          </a:xfrm>
          <a:prstGeom prst="rect">
            <a:avLst/>
          </a:prstGeom>
          <a:noFill/>
          <a:ln>
            <a:noFill/>
          </a:ln>
        </p:spPr>
      </p:pic>
      <p:sp>
        <p:nvSpPr>
          <p:cNvPr id="410" name="Google Shape;410;p47"/>
          <p:cNvSpPr txBox="1"/>
          <p:nvPr/>
        </p:nvSpPr>
        <p:spPr>
          <a:xfrm>
            <a:off x="1141412" y="5497512"/>
            <a:ext cx="6946900" cy="12954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Children would draw the number of counters for the amount they are adding and simply ‘count on.’</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8"/>
          <p:cNvSpPr txBox="1">
            <a:spLocks noGrp="1"/>
          </p:cNvSpPr>
          <p:nvPr>
            <p:ph type="title"/>
          </p:nvPr>
        </p:nvSpPr>
        <p:spPr>
          <a:xfrm>
            <a:off x="1116012" y="514350"/>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Subtraction</a:t>
            </a:r>
            <a:endParaRPr/>
          </a:p>
        </p:txBody>
      </p:sp>
      <p:sp>
        <p:nvSpPr>
          <p:cNvPr id="416" name="Google Shape;416;p48"/>
          <p:cNvSpPr txBox="1">
            <a:spLocks noGrp="1"/>
          </p:cNvSpPr>
          <p:nvPr>
            <p:ph type="body" idx="1"/>
          </p:nvPr>
        </p:nvSpPr>
        <p:spPr>
          <a:xfrm>
            <a:off x="818975" y="1382850"/>
            <a:ext cx="7560000" cy="53262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100" b="0" i="0" u="none">
                <a:solidFill>
                  <a:srgbClr val="000000"/>
                </a:solidFill>
                <a:latin typeface="Arial"/>
                <a:ea typeface="Arial"/>
                <a:cs typeface="Arial"/>
                <a:sym typeface="Arial"/>
              </a:rPr>
              <a:t>Please watch the video below to see an example of how we would solve a subtraction problem using the CPA approach (concrete-pictorial-abstract) during a Maths lesson by using tens and ones.</a:t>
            </a:r>
            <a:r>
              <a:rPr lang="en-US" sz="2100" b="0" i="0" u="none">
                <a:solidFill>
                  <a:srgbClr val="000000"/>
                </a:solidFill>
                <a:latin typeface="Comic Sans MS"/>
                <a:ea typeface="Comic Sans MS"/>
                <a:cs typeface="Comic Sans MS"/>
                <a:sym typeface="Comic Sans MS"/>
              </a:rPr>
              <a:t>	</a:t>
            </a:r>
            <a:endParaRPr sz="2100"/>
          </a:p>
        </p:txBody>
      </p:sp>
      <p:pic>
        <p:nvPicPr>
          <p:cNvPr id="417" name="Google Shape;417;p48" title="Subtraction video.MOV">
            <a:hlinkClick r:id="rId3"/>
          </p:cNvPr>
          <p:cNvPicPr preferRelativeResize="0"/>
          <p:nvPr/>
        </p:nvPicPr>
        <p:blipFill>
          <a:blip r:embed="rId4">
            <a:alphaModFix/>
          </a:blip>
          <a:stretch>
            <a:fillRect/>
          </a:stretch>
        </p:blipFill>
        <p:spPr>
          <a:xfrm>
            <a:off x="1369350" y="2749800"/>
            <a:ext cx="6184349" cy="34786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7"/>
                                        </p:tgtEl>
                                        <p:attrNameLst>
                                          <p:attrName>style.visibility</p:attrName>
                                        </p:attrNameLst>
                                      </p:cBhvr>
                                      <p:to>
                                        <p:strVal val="visible"/>
                                      </p:to>
                                    </p:set>
                                    <p:animEffect transition="in" filter="fade">
                                      <p:cBhvr>
                                        <p:cTn id="7"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49"/>
          <p:cNvSpPr txBox="1">
            <a:spLocks noGrp="1"/>
          </p:cNvSpPr>
          <p:nvPr>
            <p:ph type="title"/>
          </p:nvPr>
        </p:nvSpPr>
        <p:spPr>
          <a:xfrm>
            <a:off x="1116012" y="588962"/>
            <a:ext cx="6965950" cy="7937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Subtraction</a:t>
            </a:r>
            <a:endParaRPr/>
          </a:p>
        </p:txBody>
      </p:sp>
      <p:sp>
        <p:nvSpPr>
          <p:cNvPr id="423" name="Google Shape;423;p49"/>
          <p:cNvSpPr txBox="1">
            <a:spLocks noGrp="1"/>
          </p:cNvSpPr>
          <p:nvPr>
            <p:ph type="body" idx="1"/>
          </p:nvPr>
        </p:nvSpPr>
        <p:spPr>
          <a:xfrm>
            <a:off x="854075" y="1162050"/>
            <a:ext cx="7489825" cy="532606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Below is an alternative example (to using tens and ones) of how children could solve subtraction problems using pictorial representations after practising this practically using counters. </a:t>
            </a:r>
            <a:r>
              <a:rPr lang="en-US" sz="26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24" name="Google Shape;424;p49"/>
          <p:cNvPicPr preferRelativeResize="0"/>
          <p:nvPr/>
        </p:nvPicPr>
        <p:blipFill rotWithShape="1">
          <a:blip r:embed="rId3">
            <a:alphaModFix/>
          </a:blip>
          <a:srcRect l="9233" t="32150" r="40159" b="52099"/>
          <a:stretch/>
        </p:blipFill>
        <p:spPr>
          <a:xfrm>
            <a:off x="1109662" y="2744787"/>
            <a:ext cx="2592387" cy="1081087"/>
          </a:xfrm>
          <a:prstGeom prst="rect">
            <a:avLst/>
          </a:prstGeom>
          <a:noFill/>
          <a:ln>
            <a:noFill/>
          </a:ln>
        </p:spPr>
      </p:pic>
      <p:sp>
        <p:nvSpPr>
          <p:cNvPr id="425" name="Google Shape;425;p49"/>
          <p:cNvSpPr txBox="1"/>
          <p:nvPr/>
        </p:nvSpPr>
        <p:spPr>
          <a:xfrm>
            <a:off x="3940175" y="2714625"/>
            <a:ext cx="4403725" cy="129698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Children would draw the number of counters for the amount they are subtracting and simply ‘count back.’</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26" name="Google Shape;426;p49"/>
          <p:cNvPicPr preferRelativeResize="0"/>
          <p:nvPr/>
        </p:nvPicPr>
        <p:blipFill rotWithShape="1">
          <a:blip r:embed="rId3">
            <a:alphaModFix/>
          </a:blip>
          <a:srcRect l="9233" t="53149" r="19072" b="19549"/>
          <a:stretch/>
        </p:blipFill>
        <p:spPr>
          <a:xfrm>
            <a:off x="1023937" y="4221162"/>
            <a:ext cx="2809875" cy="1873250"/>
          </a:xfrm>
          <a:prstGeom prst="rect">
            <a:avLst/>
          </a:prstGeom>
          <a:noFill/>
          <a:ln>
            <a:noFill/>
          </a:ln>
        </p:spPr>
      </p:pic>
      <p:sp>
        <p:nvSpPr>
          <p:cNvPr id="427" name="Google Shape;427;p49"/>
          <p:cNvSpPr txBox="1"/>
          <p:nvPr/>
        </p:nvSpPr>
        <p:spPr>
          <a:xfrm>
            <a:off x="3957637" y="4198937"/>
            <a:ext cx="4321175" cy="211296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Here is an example of how we would subtract using tens and ones if the children need to ‘exchange.’</a:t>
            </a:r>
            <a:endParaRPr/>
          </a:p>
          <a:p>
            <a:pPr marL="0" marR="0" lvl="0" indent="0" algn="l" rtl="0">
              <a:lnSpc>
                <a:spcPct val="100000"/>
              </a:lnSpc>
              <a:spcBef>
                <a:spcPts val="60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If the amount of ones we need to subtract is more than the ones in the original number, we must ‘exchange’ a tens stick for ten ones before subtracting. </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0"/>
          <p:cNvSpPr txBox="1">
            <a:spLocks noGrp="1"/>
          </p:cNvSpPr>
          <p:nvPr>
            <p:ph type="title"/>
          </p:nvPr>
        </p:nvSpPr>
        <p:spPr>
          <a:xfrm>
            <a:off x="1160462" y="277812"/>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400"/>
              <a:buFont typeface="Arial"/>
              <a:buNone/>
            </a:pPr>
            <a:r>
              <a:rPr lang="en-US" sz="4400" b="0" i="0" u="none">
                <a:solidFill>
                  <a:srgbClr val="0070C0"/>
                </a:solidFill>
                <a:latin typeface="Arial"/>
                <a:ea typeface="Arial"/>
                <a:cs typeface="Arial"/>
                <a:sym typeface="Arial"/>
              </a:rPr>
              <a:t>Multiplication</a:t>
            </a:r>
            <a:endParaRPr/>
          </a:p>
        </p:txBody>
      </p:sp>
      <p:sp>
        <p:nvSpPr>
          <p:cNvPr id="433" name="Google Shape;433;p50"/>
          <p:cNvSpPr txBox="1">
            <a:spLocks noGrp="1"/>
          </p:cNvSpPr>
          <p:nvPr>
            <p:ph type="body" idx="1"/>
          </p:nvPr>
        </p:nvSpPr>
        <p:spPr>
          <a:xfrm>
            <a:off x="900112" y="1254125"/>
            <a:ext cx="7488237" cy="5326062"/>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Throughout the year, we practise recalling the 2, 5 and 10 times tables in order to build the children’s rapid recall of the times tables.</a:t>
            </a:r>
            <a:endParaRPr/>
          </a:p>
          <a:p>
            <a:pPr marL="0" marR="0" lvl="0" indent="0" algn="l" rtl="0">
              <a:lnSpc>
                <a:spcPct val="100000"/>
              </a:lnSpc>
              <a:spcBef>
                <a:spcPts val="60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When teaching multiplication, we also teach the children to use arrays. Here is an example of solving the problem 4 x 5</a:t>
            </a:r>
            <a:endParaRPr/>
          </a:p>
          <a:p>
            <a:pPr marL="0" marR="0" lvl="0" indent="0" algn="l" rtl="0">
              <a:lnSpc>
                <a:spcPct val="100000"/>
              </a:lnSpc>
              <a:spcBef>
                <a:spcPts val="60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34" name="Google Shape;434;p50"/>
          <p:cNvPicPr preferRelativeResize="0"/>
          <p:nvPr/>
        </p:nvPicPr>
        <p:blipFill rotWithShape="1">
          <a:blip r:embed="rId3">
            <a:alphaModFix/>
          </a:blip>
          <a:srcRect l="16261" t="35299" r="16261" b="24800"/>
          <a:stretch/>
        </p:blipFill>
        <p:spPr>
          <a:xfrm>
            <a:off x="923925" y="3275012"/>
            <a:ext cx="2628900" cy="2081212"/>
          </a:xfrm>
          <a:prstGeom prst="rect">
            <a:avLst/>
          </a:prstGeom>
          <a:noFill/>
          <a:ln>
            <a:noFill/>
          </a:ln>
        </p:spPr>
      </p:pic>
      <p:sp>
        <p:nvSpPr>
          <p:cNvPr id="435" name="Google Shape;435;p50"/>
          <p:cNvSpPr txBox="1"/>
          <p:nvPr/>
        </p:nvSpPr>
        <p:spPr>
          <a:xfrm>
            <a:off x="882650" y="5305425"/>
            <a:ext cx="2628900" cy="12954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Firstly, the children would do this practically – 4 rows of 5. </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36" name="Google Shape;436;p50"/>
          <p:cNvPicPr preferRelativeResize="0"/>
          <p:nvPr/>
        </p:nvPicPr>
        <p:blipFill rotWithShape="1">
          <a:blip r:embed="rId4">
            <a:alphaModFix/>
          </a:blip>
          <a:srcRect l="14854" t="28999" r="20477" b="21650"/>
          <a:stretch/>
        </p:blipFill>
        <p:spPr>
          <a:xfrm>
            <a:off x="4000500" y="3302000"/>
            <a:ext cx="2447925" cy="2501900"/>
          </a:xfrm>
          <a:prstGeom prst="rect">
            <a:avLst/>
          </a:prstGeom>
          <a:noFill/>
          <a:ln>
            <a:noFill/>
          </a:ln>
        </p:spPr>
      </p:pic>
      <p:sp>
        <p:nvSpPr>
          <p:cNvPr id="437" name="Google Shape;437;p50"/>
          <p:cNvSpPr txBox="1"/>
          <p:nvPr/>
        </p:nvSpPr>
        <p:spPr>
          <a:xfrm>
            <a:off x="6499225" y="3595687"/>
            <a:ext cx="1889125" cy="12954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The children would then move on to drawing their own array and writing the abstract number sentence too.</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1"/>
          <p:cNvSpPr txBox="1">
            <a:spLocks noGrp="1"/>
          </p:cNvSpPr>
          <p:nvPr>
            <p:ph type="title"/>
          </p:nvPr>
        </p:nvSpPr>
        <p:spPr>
          <a:xfrm>
            <a:off x="1160462" y="398462"/>
            <a:ext cx="6965950" cy="12017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5000"/>
              <a:buFont typeface="Arial"/>
              <a:buNone/>
            </a:pPr>
            <a:r>
              <a:rPr lang="en-US" sz="5000" b="0" i="0" u="none">
                <a:solidFill>
                  <a:srgbClr val="0070C0"/>
                </a:solidFill>
                <a:latin typeface="Arial"/>
                <a:ea typeface="Arial"/>
                <a:cs typeface="Arial"/>
                <a:sym typeface="Arial"/>
              </a:rPr>
              <a:t>Division</a:t>
            </a:r>
            <a:endParaRPr/>
          </a:p>
        </p:txBody>
      </p:sp>
      <p:sp>
        <p:nvSpPr>
          <p:cNvPr id="443" name="Google Shape;443;p51"/>
          <p:cNvSpPr txBox="1">
            <a:spLocks noGrp="1"/>
          </p:cNvSpPr>
          <p:nvPr>
            <p:ph type="body" idx="1"/>
          </p:nvPr>
        </p:nvSpPr>
        <p:spPr>
          <a:xfrm>
            <a:off x="890587" y="1268412"/>
            <a:ext cx="7488237" cy="129698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When teaching the children to divide, we would practise ‘sharing’ items to solve the problem. </a:t>
            </a:r>
            <a:endParaRPr/>
          </a:p>
          <a:p>
            <a:pPr marL="0" marR="0" lvl="0" indent="0" algn="l" rtl="0">
              <a:lnSpc>
                <a:spcPct val="100000"/>
              </a:lnSpc>
              <a:spcBef>
                <a:spcPts val="60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For example, 15 ÷ 3 =</a:t>
            </a:r>
            <a:endParaRPr/>
          </a:p>
          <a:p>
            <a:pPr marL="0" marR="0" lvl="0" indent="0" algn="l" rtl="0">
              <a:lnSpc>
                <a:spcPct val="100000"/>
              </a:lnSpc>
              <a:spcBef>
                <a:spcPts val="60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2"/>
              </a:buClr>
              <a:buSzPts val="2040"/>
              <a:buFont typeface="Courgett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accent2"/>
              </a:buClr>
              <a:buSzPts val="2040"/>
              <a:buFont typeface="Courgette"/>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44" name="Google Shape;444;p51"/>
          <p:cNvPicPr preferRelativeResize="0"/>
          <p:nvPr/>
        </p:nvPicPr>
        <p:blipFill rotWithShape="1">
          <a:blip r:embed="rId3">
            <a:alphaModFix/>
          </a:blip>
          <a:srcRect l="10638" t="33200" r="17665" b="23750"/>
          <a:stretch/>
        </p:blipFill>
        <p:spPr>
          <a:xfrm>
            <a:off x="874737" y="2565400"/>
            <a:ext cx="2401887" cy="2141539"/>
          </a:xfrm>
          <a:prstGeom prst="rect">
            <a:avLst/>
          </a:prstGeom>
          <a:noFill/>
          <a:ln>
            <a:noFill/>
          </a:ln>
        </p:spPr>
      </p:pic>
      <p:sp>
        <p:nvSpPr>
          <p:cNvPr id="445" name="Google Shape;445;p51"/>
          <p:cNvSpPr txBox="1"/>
          <p:nvPr/>
        </p:nvSpPr>
        <p:spPr>
          <a:xfrm>
            <a:off x="869975" y="4796587"/>
            <a:ext cx="2411400" cy="12969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Firstly, the children would count out the objects using concrete objects.</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46" name="Google Shape;446;p51"/>
          <p:cNvPicPr preferRelativeResize="0"/>
          <p:nvPr/>
        </p:nvPicPr>
        <p:blipFill rotWithShape="1">
          <a:blip r:embed="rId4">
            <a:alphaModFix/>
          </a:blip>
          <a:srcRect t="34249" r="13908" b="15350"/>
          <a:stretch/>
        </p:blipFill>
        <p:spPr>
          <a:xfrm>
            <a:off x="3490113" y="2513013"/>
            <a:ext cx="2663826" cy="2087563"/>
          </a:xfrm>
          <a:prstGeom prst="rect">
            <a:avLst/>
          </a:prstGeom>
          <a:noFill/>
          <a:ln>
            <a:noFill/>
          </a:ln>
        </p:spPr>
      </p:pic>
      <p:pic>
        <p:nvPicPr>
          <p:cNvPr id="447" name="Google Shape;447;p51"/>
          <p:cNvPicPr preferRelativeResize="0"/>
          <p:nvPr/>
        </p:nvPicPr>
        <p:blipFill rotWithShape="1">
          <a:blip r:embed="rId5">
            <a:alphaModFix/>
          </a:blip>
          <a:srcRect l="5014" t="55250" r="21884" b="27949"/>
          <a:stretch/>
        </p:blipFill>
        <p:spPr>
          <a:xfrm>
            <a:off x="6367462" y="3213100"/>
            <a:ext cx="2011362" cy="687387"/>
          </a:xfrm>
          <a:prstGeom prst="rect">
            <a:avLst/>
          </a:prstGeom>
          <a:noFill/>
          <a:ln>
            <a:noFill/>
          </a:ln>
        </p:spPr>
      </p:pic>
      <p:sp>
        <p:nvSpPr>
          <p:cNvPr id="448" name="Google Shape;448;p51"/>
          <p:cNvSpPr txBox="1"/>
          <p:nvPr/>
        </p:nvSpPr>
        <p:spPr>
          <a:xfrm>
            <a:off x="3329825" y="4600575"/>
            <a:ext cx="2984400" cy="1689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Next, the children would draw the groups (the amount we are dividing between) and share the objects. This could also be drawn instead.</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sp>
        <p:nvSpPr>
          <p:cNvPr id="449" name="Google Shape;449;p51"/>
          <p:cNvSpPr txBox="1"/>
          <p:nvPr/>
        </p:nvSpPr>
        <p:spPr>
          <a:xfrm>
            <a:off x="6314225" y="4600587"/>
            <a:ext cx="2095500" cy="1443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rgbClr val="0070C0"/>
              </a:buClr>
              <a:buSzPts val="1800"/>
              <a:buFont typeface="Arial"/>
              <a:buNone/>
            </a:pPr>
            <a:r>
              <a:rPr lang="en-US" sz="1800" b="0" i="0" u="none">
                <a:solidFill>
                  <a:srgbClr val="0070C0"/>
                </a:solidFill>
                <a:latin typeface="Arial"/>
                <a:ea typeface="Arial"/>
                <a:cs typeface="Arial"/>
                <a:sym typeface="Arial"/>
              </a:rPr>
              <a:t>The final step would be counting and recording the abstract number sentence.</a:t>
            </a:r>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	</a:t>
            </a:r>
            <a:r>
              <a:rPr lang="en-US" sz="2600" b="0" i="0" u="none">
                <a:solidFill>
                  <a:srgbClr val="000000"/>
                </a:solidFill>
                <a:latin typeface="Comic Sans MS"/>
                <a:ea typeface="Comic Sans MS"/>
                <a:cs typeface="Comic Sans MS"/>
                <a:sym typeface="Comic Sans MS"/>
              </a:rPr>
              <a:t>	</a:t>
            </a:r>
            <a:endParaRPr/>
          </a:p>
        </p:txBody>
      </p:sp>
      <p:pic>
        <p:nvPicPr>
          <p:cNvPr id="450" name="Google Shape;450;p51"/>
          <p:cNvPicPr preferRelativeResize="0"/>
          <p:nvPr/>
        </p:nvPicPr>
        <p:blipFill rotWithShape="1">
          <a:blip r:embed="rId3">
            <a:alphaModFix/>
          </a:blip>
          <a:srcRect l="10638" t="67479" r="57890" b="23750"/>
          <a:stretch/>
        </p:blipFill>
        <p:spPr>
          <a:xfrm>
            <a:off x="874712" y="3900487"/>
            <a:ext cx="744537" cy="536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2"/>
          <p:cNvSpPr txBox="1"/>
          <p:nvPr/>
        </p:nvSpPr>
        <p:spPr>
          <a:xfrm>
            <a:off x="901700" y="812800"/>
            <a:ext cx="7497000" cy="132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0" i="0" u="none">
                <a:solidFill>
                  <a:srgbClr val="0070C0"/>
                </a:solidFill>
                <a:latin typeface="Arial"/>
                <a:ea typeface="Arial"/>
                <a:cs typeface="Arial"/>
                <a:sym typeface="Arial"/>
              </a:rPr>
              <a:t>Year 2 Expectations</a:t>
            </a:r>
            <a:endParaRPr/>
          </a:p>
        </p:txBody>
      </p:sp>
      <p:sp>
        <p:nvSpPr>
          <p:cNvPr id="456" name="Google Shape;456;p52"/>
          <p:cNvSpPr txBox="1"/>
          <p:nvPr/>
        </p:nvSpPr>
        <p:spPr>
          <a:xfrm>
            <a:off x="1044575" y="5084740"/>
            <a:ext cx="7181700" cy="845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Working at the expected standard with Greater Depth</a:t>
            </a:r>
            <a:endParaRPr/>
          </a:p>
        </p:txBody>
      </p:sp>
      <p:sp>
        <p:nvSpPr>
          <p:cNvPr id="457" name="Google Shape;457;p52"/>
          <p:cNvSpPr txBox="1"/>
          <p:nvPr/>
        </p:nvSpPr>
        <p:spPr>
          <a:xfrm>
            <a:off x="1905000" y="3600450"/>
            <a:ext cx="5615700" cy="4605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Working towards the expected standard</a:t>
            </a:r>
            <a:endParaRPr/>
          </a:p>
        </p:txBody>
      </p:sp>
      <p:sp>
        <p:nvSpPr>
          <p:cNvPr id="458" name="Google Shape;458;p52"/>
          <p:cNvSpPr txBox="1"/>
          <p:nvPr/>
        </p:nvSpPr>
        <p:spPr>
          <a:xfrm>
            <a:off x="2352250" y="4341800"/>
            <a:ext cx="4837200" cy="4620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Working at the expected standard</a:t>
            </a:r>
            <a:endParaRPr/>
          </a:p>
        </p:txBody>
      </p:sp>
      <p:sp>
        <p:nvSpPr>
          <p:cNvPr id="459" name="Google Shape;459;p52"/>
          <p:cNvSpPr txBox="1"/>
          <p:nvPr/>
        </p:nvSpPr>
        <p:spPr>
          <a:xfrm>
            <a:off x="901700" y="1651000"/>
            <a:ext cx="7848600" cy="15700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At the end of the year, your child’s attainment will be measured against national expectations through teacher assessment (ongoing throughout the year) and SATs. Your child will be judged as either: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3"/>
          <p:cNvSpPr txBox="1"/>
          <p:nvPr/>
        </p:nvSpPr>
        <p:spPr>
          <a:xfrm>
            <a:off x="811700" y="615950"/>
            <a:ext cx="7559700" cy="178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0" i="0" u="none">
                <a:solidFill>
                  <a:srgbClr val="0070C0"/>
                </a:solidFill>
                <a:latin typeface="Arial"/>
                <a:ea typeface="Arial"/>
                <a:cs typeface="Arial"/>
                <a:sym typeface="Arial"/>
              </a:rPr>
              <a:t>Year 2 Expectations</a:t>
            </a:r>
            <a:endParaRPr/>
          </a:p>
        </p:txBody>
      </p:sp>
      <p:sp>
        <p:nvSpPr>
          <p:cNvPr id="465" name="Google Shape;465;p53"/>
          <p:cNvSpPr txBox="1"/>
          <p:nvPr/>
        </p:nvSpPr>
        <p:spPr>
          <a:xfrm>
            <a:off x="973137" y="1349375"/>
            <a:ext cx="7559675" cy="8318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H</a:t>
            </a:r>
            <a:r>
              <a:rPr lang="en-US" sz="2200" b="0" i="0" u="none">
                <a:solidFill>
                  <a:srgbClr val="000000"/>
                </a:solidFill>
                <a:latin typeface="Arial"/>
                <a:ea typeface="Arial"/>
                <a:cs typeface="Arial"/>
                <a:sym typeface="Arial"/>
              </a:rPr>
              <a:t>ere is a list of the expected standard statements for Maths in Year 2 which your child will be assessed against.</a:t>
            </a:r>
            <a:endParaRPr sz="1200"/>
          </a:p>
        </p:txBody>
      </p:sp>
      <p:pic>
        <p:nvPicPr>
          <p:cNvPr id="466" name="Google Shape;466;p53"/>
          <p:cNvPicPr preferRelativeResize="0"/>
          <p:nvPr/>
        </p:nvPicPr>
        <p:blipFill rotWithShape="1">
          <a:blip r:embed="rId3">
            <a:alphaModFix/>
          </a:blip>
          <a:srcRect l="26756" t="20469" r="27310" b="27358"/>
          <a:stretch/>
        </p:blipFill>
        <p:spPr>
          <a:xfrm>
            <a:off x="1258887" y="2181225"/>
            <a:ext cx="6376987" cy="407193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4"/>
          <p:cNvSpPr txBox="1"/>
          <p:nvPr/>
        </p:nvSpPr>
        <p:spPr>
          <a:xfrm>
            <a:off x="682625" y="741362"/>
            <a:ext cx="7775575" cy="7699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0" i="0" u="none">
                <a:solidFill>
                  <a:srgbClr val="0070C0"/>
                </a:solidFill>
                <a:latin typeface="Arial"/>
                <a:ea typeface="Arial"/>
                <a:cs typeface="Arial"/>
                <a:sym typeface="Arial"/>
              </a:rPr>
              <a:t>How Maths is assessed</a:t>
            </a:r>
            <a:endParaRPr/>
          </a:p>
        </p:txBody>
      </p:sp>
      <p:sp>
        <p:nvSpPr>
          <p:cNvPr id="472" name="Google Shape;472;p54"/>
          <p:cNvSpPr txBox="1"/>
          <p:nvPr/>
        </p:nvSpPr>
        <p:spPr>
          <a:xfrm>
            <a:off x="869950" y="1482725"/>
            <a:ext cx="3181200" cy="11013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Teacher assessment</a:t>
            </a:r>
            <a:endParaRPr/>
          </a:p>
        </p:txBody>
      </p:sp>
      <p:sp>
        <p:nvSpPr>
          <p:cNvPr id="473" name="Google Shape;473;p54"/>
          <p:cNvSpPr txBox="1"/>
          <p:nvPr/>
        </p:nvSpPr>
        <p:spPr>
          <a:xfrm>
            <a:off x="869950" y="2674937"/>
            <a:ext cx="3097200" cy="554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a:solidFill>
                  <a:srgbClr val="000000"/>
                </a:solidFill>
                <a:latin typeface="Arial"/>
                <a:ea typeface="Arial"/>
                <a:cs typeface="Arial"/>
                <a:sym typeface="Arial"/>
              </a:rPr>
              <a:t>2 ‘SATs’ Tests </a:t>
            </a:r>
            <a:endParaRPr/>
          </a:p>
        </p:txBody>
      </p:sp>
      <p:sp>
        <p:nvSpPr>
          <p:cNvPr id="474" name="Google Shape;474;p54"/>
          <p:cNvSpPr txBox="1"/>
          <p:nvPr/>
        </p:nvSpPr>
        <p:spPr>
          <a:xfrm>
            <a:off x="4551362" y="2474912"/>
            <a:ext cx="3649662" cy="9540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a:solidFill>
                  <a:srgbClr val="000000"/>
                </a:solidFill>
                <a:latin typeface="Arial"/>
                <a:ea typeface="Arial"/>
                <a:cs typeface="Arial"/>
                <a:sym typeface="Arial"/>
              </a:rPr>
              <a:t>Problem solving and reasoning</a:t>
            </a:r>
            <a:endParaRPr/>
          </a:p>
        </p:txBody>
      </p:sp>
      <p:sp>
        <p:nvSpPr>
          <p:cNvPr id="475" name="Google Shape;475;p54"/>
          <p:cNvSpPr txBox="1"/>
          <p:nvPr/>
        </p:nvSpPr>
        <p:spPr>
          <a:xfrm>
            <a:off x="4606925" y="1674812"/>
            <a:ext cx="3671887" cy="5842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a:solidFill>
                  <a:srgbClr val="000000"/>
                </a:solidFill>
                <a:latin typeface="Arial"/>
                <a:ea typeface="Arial"/>
                <a:cs typeface="Arial"/>
                <a:sym typeface="Arial"/>
              </a:rPr>
              <a:t>Arithmetic</a:t>
            </a:r>
            <a:endParaRPr/>
          </a:p>
        </p:txBody>
      </p:sp>
      <p:cxnSp>
        <p:nvCxnSpPr>
          <p:cNvPr id="476" name="Google Shape;476;p54"/>
          <p:cNvCxnSpPr/>
          <p:nvPr/>
        </p:nvCxnSpPr>
        <p:spPr>
          <a:xfrm rot="10800000" flipH="1">
            <a:off x="4021137" y="1992312"/>
            <a:ext cx="549275" cy="457200"/>
          </a:xfrm>
          <a:prstGeom prst="straightConnector1">
            <a:avLst/>
          </a:prstGeom>
          <a:noFill/>
          <a:ln w="38100" cap="flat" cmpd="sng">
            <a:solidFill>
              <a:schemeClr val="dk1"/>
            </a:solidFill>
            <a:prstDash val="solid"/>
            <a:miter lim="800000"/>
            <a:headEnd type="none" w="med" len="med"/>
            <a:tailEnd type="triangle" w="med" len="med"/>
          </a:ln>
        </p:spPr>
      </p:cxnSp>
      <p:cxnSp>
        <p:nvCxnSpPr>
          <p:cNvPr id="477" name="Google Shape;477;p54"/>
          <p:cNvCxnSpPr/>
          <p:nvPr/>
        </p:nvCxnSpPr>
        <p:spPr>
          <a:xfrm>
            <a:off x="3979862" y="2687637"/>
            <a:ext cx="571500" cy="287337"/>
          </a:xfrm>
          <a:prstGeom prst="straightConnector1">
            <a:avLst/>
          </a:prstGeom>
          <a:noFill/>
          <a:ln w="38100" cap="flat" cmpd="sng">
            <a:solidFill>
              <a:schemeClr val="dk1"/>
            </a:solidFill>
            <a:prstDash val="solid"/>
            <a:miter lim="800000"/>
            <a:headEnd type="none" w="med" len="med"/>
            <a:tailEnd type="triangle" w="med" len="med"/>
          </a:ln>
        </p:spPr>
      </p:cxnSp>
      <p:sp>
        <p:nvSpPr>
          <p:cNvPr id="478" name="Google Shape;478;p54"/>
          <p:cNvSpPr txBox="1"/>
          <p:nvPr/>
        </p:nvSpPr>
        <p:spPr>
          <a:xfrm>
            <a:off x="646113" y="3644900"/>
            <a:ext cx="7848600" cy="26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0" i="0" u="none">
                <a:solidFill>
                  <a:srgbClr val="000000"/>
                </a:solidFill>
                <a:latin typeface="Arial"/>
                <a:ea typeface="Arial"/>
                <a:cs typeface="Arial"/>
                <a:sym typeface="Arial"/>
              </a:rPr>
              <a:t>The SATs tests are carried out during the month of May and are kept very ‘low key’ – the children are very much unaware of the SATs and simply think they are doing a quiz! </a:t>
            </a:r>
            <a:endParaRPr sz="1200"/>
          </a:p>
          <a:p>
            <a:pPr marL="0" marR="0" lvl="0" indent="0" algn="l" rtl="0">
              <a:lnSpc>
                <a:spcPct val="100000"/>
              </a:lnSpc>
              <a:spcBef>
                <a:spcPts val="0"/>
              </a:spcBef>
              <a:spcAft>
                <a:spcPts val="0"/>
              </a:spcAft>
              <a:buClr>
                <a:srgbClr val="000000"/>
              </a:buClr>
              <a:buSzPts val="2400"/>
              <a:buFont typeface="Helvetica Neue"/>
              <a:buNone/>
            </a:pPr>
            <a:endParaRPr sz="22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200" b="0" i="0" u="none">
                <a:solidFill>
                  <a:srgbClr val="000000"/>
                </a:solidFill>
                <a:latin typeface="Arial"/>
                <a:ea typeface="Arial"/>
                <a:cs typeface="Arial"/>
                <a:sym typeface="Arial"/>
              </a:rPr>
              <a:t>When children are not taking the tests, they are completing lots of fun activities and crafts. Further information will follow later on in the year regarding SATs.</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Google Shape;159;p19"/>
          <p:cNvSpPr txBox="1"/>
          <p:nvPr/>
        </p:nvSpPr>
        <p:spPr>
          <a:xfrm>
            <a:off x="174625" y="692150"/>
            <a:ext cx="8794750" cy="1296987"/>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Clr>
                <a:srgbClr val="0070C0"/>
              </a:buClr>
              <a:buSzPts val="4400"/>
              <a:buFont typeface="Arial"/>
              <a:buNone/>
            </a:pPr>
            <a:r>
              <a:rPr lang="en-US" sz="4400" b="0" i="0" u="none">
                <a:solidFill>
                  <a:srgbClr val="0070C0"/>
                </a:solidFill>
                <a:latin typeface="Arial"/>
                <a:ea typeface="Arial"/>
                <a:cs typeface="Arial"/>
                <a:sym typeface="Arial"/>
              </a:rPr>
              <a:t>Main Principles in teaching Mathematics in KS1</a:t>
            </a:r>
            <a:endParaRPr/>
          </a:p>
        </p:txBody>
      </p:sp>
      <p:sp>
        <p:nvSpPr>
          <p:cNvPr id="160" name="Google Shape;160;p19"/>
          <p:cNvSpPr txBox="1"/>
          <p:nvPr/>
        </p:nvSpPr>
        <p:spPr>
          <a:xfrm>
            <a:off x="827087" y="2133600"/>
            <a:ext cx="7848600" cy="4389437"/>
          </a:xfrm>
          <a:prstGeom prst="rect">
            <a:avLst/>
          </a:prstGeom>
          <a:noFill/>
          <a:ln>
            <a:noFill/>
          </a:ln>
        </p:spPr>
        <p:txBody>
          <a:bodyPr spcFirstLastPara="1" wrap="square" lIns="50800" tIns="50800" rIns="50800" bIns="50800" anchor="t" anchorCtr="0">
            <a:noAutofit/>
          </a:bodyPr>
          <a:lstStyle/>
          <a:p>
            <a:pPr marL="457200" marR="0" lvl="0" indent="-457200" algn="l" rtl="0">
              <a:lnSpc>
                <a:spcPct val="100000"/>
              </a:lnSpc>
              <a:spcBef>
                <a:spcPts val="0"/>
              </a:spcBef>
              <a:spcAft>
                <a:spcPts val="0"/>
              </a:spcAft>
              <a:buClr>
                <a:srgbClr val="0BD0D9"/>
              </a:buClr>
              <a:buSzPts val="2280"/>
              <a:buFont typeface="Arial"/>
              <a:buChar char="•"/>
            </a:pPr>
            <a:r>
              <a:rPr lang="en-US" sz="2400" b="0" i="0" u="none">
                <a:solidFill>
                  <a:srgbClr val="000000"/>
                </a:solidFill>
                <a:latin typeface="Arial"/>
                <a:ea typeface="Arial"/>
                <a:cs typeface="Arial"/>
                <a:sym typeface="Arial"/>
              </a:rPr>
              <a:t>Developing children’s understanding of number:</a:t>
            </a:r>
            <a:endParaRPr/>
          </a:p>
          <a:p>
            <a:pPr marL="1019175" marR="0" lvl="1" indent="-457200" algn="l" rtl="0">
              <a:lnSpc>
                <a:spcPct val="100000"/>
              </a:lnSpc>
              <a:spcBef>
                <a:spcPts val="600"/>
              </a:spcBef>
              <a:spcAft>
                <a:spcPts val="0"/>
              </a:spcAft>
              <a:buClr>
                <a:srgbClr val="0BD0D9"/>
              </a:buClr>
              <a:buSzPts val="2280"/>
              <a:buFont typeface="Arial"/>
              <a:buChar char="•"/>
            </a:pPr>
            <a:r>
              <a:rPr lang="en-US" sz="2400" b="0" i="0" u="none" strike="noStrike" cap="none">
                <a:solidFill>
                  <a:srgbClr val="000000"/>
                </a:solidFill>
                <a:latin typeface="Arial"/>
                <a:ea typeface="Arial"/>
                <a:cs typeface="Arial"/>
                <a:sym typeface="Arial"/>
              </a:rPr>
              <a:t>Through a variety of practical activities.</a:t>
            </a:r>
            <a:endParaRPr/>
          </a:p>
          <a:p>
            <a:pPr marL="1019175" marR="0" lvl="1" indent="-457200" algn="l" rtl="0">
              <a:lnSpc>
                <a:spcPct val="100000"/>
              </a:lnSpc>
              <a:spcBef>
                <a:spcPts val="600"/>
              </a:spcBef>
              <a:spcAft>
                <a:spcPts val="0"/>
              </a:spcAft>
              <a:buClr>
                <a:srgbClr val="0BD0D9"/>
              </a:buClr>
              <a:buSzPts val="2280"/>
              <a:buFont typeface="Arial"/>
              <a:buChar char="•"/>
            </a:pPr>
            <a:r>
              <a:rPr lang="en-US" sz="2400" b="0" i="0" u="none" strike="noStrike" cap="none">
                <a:solidFill>
                  <a:srgbClr val="000000"/>
                </a:solidFill>
                <a:latin typeface="Arial"/>
                <a:ea typeface="Arial"/>
                <a:cs typeface="Arial"/>
                <a:sym typeface="Arial"/>
              </a:rPr>
              <a:t>Through making links between activities.</a:t>
            </a:r>
            <a:endParaRPr/>
          </a:p>
          <a:p>
            <a:pPr marL="1019175" marR="0" lvl="1" indent="-457200" algn="l" rtl="0">
              <a:lnSpc>
                <a:spcPct val="100000"/>
              </a:lnSpc>
              <a:spcBef>
                <a:spcPts val="600"/>
              </a:spcBef>
              <a:spcAft>
                <a:spcPts val="0"/>
              </a:spcAft>
              <a:buClr>
                <a:srgbClr val="0BD0D9"/>
              </a:buClr>
              <a:buSzPts val="2280"/>
              <a:buFont typeface="Arial"/>
              <a:buChar char="•"/>
            </a:pPr>
            <a:r>
              <a:rPr lang="en-US" sz="2400" b="0" i="0" u="none" strike="noStrike" cap="none">
                <a:solidFill>
                  <a:srgbClr val="000000"/>
                </a:solidFill>
                <a:latin typeface="Arial"/>
                <a:ea typeface="Arial"/>
                <a:cs typeface="Arial"/>
                <a:sym typeface="Arial"/>
              </a:rPr>
              <a:t>Through applying Maths in different contexts.</a:t>
            </a:r>
            <a:endParaRPr/>
          </a:p>
          <a:p>
            <a:pPr marL="457200" marR="0" lvl="0" indent="-457200" algn="l" rtl="0">
              <a:lnSpc>
                <a:spcPct val="100000"/>
              </a:lnSpc>
              <a:spcBef>
                <a:spcPts val="600"/>
              </a:spcBef>
              <a:spcAft>
                <a:spcPts val="0"/>
              </a:spcAft>
              <a:buClr>
                <a:srgbClr val="0BD0D9"/>
              </a:buClr>
              <a:buSzPts val="2280"/>
              <a:buFont typeface="Arial"/>
              <a:buChar char="•"/>
            </a:pPr>
            <a:r>
              <a:rPr lang="en-US" sz="2400" b="0" i="0" u="none">
                <a:solidFill>
                  <a:srgbClr val="000000"/>
                </a:solidFill>
                <a:latin typeface="Arial"/>
                <a:ea typeface="Arial"/>
                <a:cs typeface="Arial"/>
                <a:sym typeface="Arial"/>
              </a:rPr>
              <a:t>Teaching children to understand concepts and methods – not simply the ‘tricks’ to get the right answer.</a:t>
            </a:r>
            <a:endParaRPr/>
          </a:p>
          <a:p>
            <a:pPr marL="457200" marR="0" lvl="0" indent="-457200" algn="l" rtl="0">
              <a:lnSpc>
                <a:spcPct val="100000"/>
              </a:lnSpc>
              <a:spcBef>
                <a:spcPts val="600"/>
              </a:spcBef>
              <a:spcAft>
                <a:spcPts val="0"/>
              </a:spcAft>
              <a:buClr>
                <a:srgbClr val="0BD0D9"/>
              </a:buClr>
              <a:buSzPts val="2280"/>
              <a:buFont typeface="Arial"/>
              <a:buChar char="•"/>
            </a:pPr>
            <a:r>
              <a:rPr lang="en-US" sz="2400" b="0" i="0" u="none">
                <a:solidFill>
                  <a:srgbClr val="000000"/>
                </a:solidFill>
                <a:latin typeface="Arial"/>
                <a:ea typeface="Arial"/>
                <a:cs typeface="Arial"/>
                <a:sym typeface="Arial"/>
              </a:rPr>
              <a:t>Securing basic number facts and mental calculations. </a:t>
            </a:r>
            <a:endParaRPr/>
          </a:p>
        </p:txBody>
      </p:sp>
      <p:pic>
        <p:nvPicPr>
          <p:cNvPr id="161" name="Google Shape;161;p19" descr="http://www.pivotaleducation.com/assets/images/number-hands2.jpg"/>
          <p:cNvPicPr preferRelativeResize="0"/>
          <p:nvPr/>
        </p:nvPicPr>
        <p:blipFill rotWithShape="1">
          <a:blip r:embed="rId3">
            <a:alphaModFix/>
          </a:blip>
          <a:srcRect/>
          <a:stretch/>
        </p:blipFill>
        <p:spPr>
          <a:xfrm>
            <a:off x="6858000" y="5551550"/>
            <a:ext cx="1355724" cy="690500"/>
          </a:xfrm>
          <a:prstGeom prst="rect">
            <a:avLst/>
          </a:prstGeom>
          <a:noFill/>
          <a:ln w="38100" cap="flat" cmpd="sng">
            <a:solidFill>
              <a:schemeClr val="dk1"/>
            </a:solidFill>
            <a:prstDash val="solid"/>
            <a:miter lim="800000"/>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55"/>
          <p:cNvSpPr txBox="1">
            <a:spLocks noGrp="1"/>
          </p:cNvSpPr>
          <p:nvPr>
            <p:ph type="body" idx="1"/>
          </p:nvPr>
        </p:nvSpPr>
        <p:spPr>
          <a:xfrm>
            <a:off x="755650" y="765175"/>
            <a:ext cx="7791900" cy="5716500"/>
          </a:xfrm>
          <a:prstGeom prst="rect">
            <a:avLst/>
          </a:prstGeom>
          <a:noFill/>
          <a:ln>
            <a:noFill/>
          </a:ln>
        </p:spPr>
        <p:txBody>
          <a:bodyPr spcFirstLastPara="1" wrap="square" lIns="50800" tIns="50800" rIns="50800" bIns="50800" anchor="t" anchorCtr="0">
            <a:noAutofit/>
          </a:bodyPr>
          <a:lstStyle/>
          <a:p>
            <a:pPr marL="273050" marR="0" lvl="0" indent="-273050" algn="l" rtl="0">
              <a:lnSpc>
                <a:spcPct val="100000"/>
              </a:lnSpc>
              <a:spcBef>
                <a:spcPts val="0"/>
              </a:spcBef>
              <a:spcAft>
                <a:spcPts val="0"/>
              </a:spcAft>
              <a:buClr>
                <a:schemeClr val="accent2"/>
              </a:buClr>
              <a:buSzPts val="2380"/>
              <a:buFont typeface="Courgette"/>
              <a:buNone/>
            </a:pPr>
            <a:r>
              <a:rPr lang="en-US" sz="2800" b="0" i="0" u="sng">
                <a:solidFill>
                  <a:srgbClr val="0070C0"/>
                </a:solidFill>
                <a:latin typeface="Arial"/>
                <a:ea typeface="Arial"/>
                <a:cs typeface="Arial"/>
                <a:sym typeface="Arial"/>
              </a:rPr>
              <a:t>Online games and resources</a:t>
            </a:r>
            <a:endParaRPr/>
          </a:p>
          <a:p>
            <a:pPr marL="273050" marR="0" lvl="0" indent="-273050" algn="l" rtl="0">
              <a:lnSpc>
                <a:spcPct val="100000"/>
              </a:lnSpc>
              <a:spcBef>
                <a:spcPts val="400"/>
              </a:spcBef>
              <a:spcAft>
                <a:spcPts val="0"/>
              </a:spcAft>
              <a:buClr>
                <a:schemeClr val="accent2"/>
              </a:buClr>
              <a:buSzPts val="1700"/>
              <a:buFont typeface="Courgette"/>
              <a:buNone/>
            </a:pPr>
            <a:r>
              <a:rPr lang="en-US" sz="1900" b="0" i="0" u="none">
                <a:solidFill>
                  <a:srgbClr val="000000"/>
                </a:solidFill>
                <a:latin typeface="Arial"/>
                <a:ea typeface="Arial"/>
                <a:cs typeface="Arial"/>
                <a:sym typeface="Arial"/>
              </a:rPr>
              <a:t>Children love games to engage their learning. Try some of these</a:t>
            </a:r>
            <a:r>
              <a:rPr lang="en-US" sz="1900">
                <a:solidFill>
                  <a:srgbClr val="000000"/>
                </a:solidFill>
                <a:latin typeface="Arial"/>
                <a:ea typeface="Arial"/>
                <a:cs typeface="Arial"/>
                <a:sym typeface="Arial"/>
              </a:rPr>
              <a:t> </a:t>
            </a:r>
            <a:r>
              <a:rPr lang="en-US" sz="1900" b="0" i="0" u="none">
                <a:solidFill>
                  <a:srgbClr val="000000"/>
                </a:solidFill>
                <a:latin typeface="Arial"/>
                <a:ea typeface="Arial"/>
                <a:cs typeface="Arial"/>
                <a:sym typeface="Arial"/>
              </a:rPr>
              <a:t>links.</a:t>
            </a:r>
            <a:endParaRPr sz="2300"/>
          </a:p>
        </p:txBody>
      </p:sp>
      <p:pic>
        <p:nvPicPr>
          <p:cNvPr id="484" name="Google Shape;484;p55" descr="image13"/>
          <p:cNvPicPr preferRelativeResize="0"/>
          <p:nvPr/>
        </p:nvPicPr>
        <p:blipFill rotWithShape="1">
          <a:blip r:embed="rId3">
            <a:alphaModFix/>
          </a:blip>
          <a:srcRect/>
          <a:stretch/>
        </p:blipFill>
        <p:spPr>
          <a:xfrm>
            <a:off x="5003800" y="2655887"/>
            <a:ext cx="2795587" cy="844550"/>
          </a:xfrm>
          <a:prstGeom prst="rect">
            <a:avLst/>
          </a:prstGeom>
          <a:noFill/>
          <a:ln>
            <a:noFill/>
          </a:ln>
        </p:spPr>
      </p:pic>
      <p:pic>
        <p:nvPicPr>
          <p:cNvPr id="485" name="Google Shape;485;p55"/>
          <p:cNvPicPr preferRelativeResize="0"/>
          <p:nvPr/>
        </p:nvPicPr>
        <p:blipFill rotWithShape="1">
          <a:blip r:embed="rId4">
            <a:alphaModFix/>
          </a:blip>
          <a:srcRect/>
          <a:stretch/>
        </p:blipFill>
        <p:spPr>
          <a:xfrm>
            <a:off x="1333500" y="1633525"/>
            <a:ext cx="2157537" cy="1508125"/>
          </a:xfrm>
          <a:prstGeom prst="rect">
            <a:avLst/>
          </a:prstGeom>
          <a:noFill/>
          <a:ln>
            <a:noFill/>
          </a:ln>
        </p:spPr>
      </p:pic>
      <p:sp>
        <p:nvSpPr>
          <p:cNvPr id="486" name="Google Shape;486;p55"/>
          <p:cNvSpPr txBox="1"/>
          <p:nvPr/>
        </p:nvSpPr>
        <p:spPr>
          <a:xfrm>
            <a:off x="930275" y="3250100"/>
            <a:ext cx="3810000" cy="2961900"/>
          </a:xfrm>
          <a:prstGeom prst="rect">
            <a:avLst/>
          </a:prstGeom>
          <a:noFill/>
          <a:ln w="9525" cap="flat" cmpd="sng">
            <a:solidFill>
              <a:srgbClr val="0070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70C0"/>
              </a:buClr>
              <a:buSzPts val="2000"/>
              <a:buFont typeface="Arial"/>
              <a:buNone/>
            </a:pPr>
            <a:r>
              <a:rPr lang="en-US" sz="2000" b="0" i="0" u="none">
                <a:solidFill>
                  <a:srgbClr val="0070C0"/>
                </a:solidFill>
                <a:latin typeface="Arial"/>
                <a:ea typeface="Arial"/>
                <a:cs typeface="Arial"/>
                <a:sym typeface="Arial"/>
              </a:rPr>
              <a:t>https://www.mathletics.com/uk/</a:t>
            </a:r>
            <a:endParaRPr/>
          </a:p>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Your child will have received their Mathletics log on and information from their class teacher. All activities set link to your child’s learning in the classroom. Many of these activities your child will be able to complete independently.</a:t>
            </a:r>
            <a:endParaRPr/>
          </a:p>
        </p:txBody>
      </p:sp>
      <p:sp>
        <p:nvSpPr>
          <p:cNvPr id="487" name="Google Shape;487;p55"/>
          <p:cNvSpPr txBox="1"/>
          <p:nvPr/>
        </p:nvSpPr>
        <p:spPr>
          <a:xfrm>
            <a:off x="4459274" y="1725600"/>
            <a:ext cx="3810000" cy="132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Additional games and websites:</a:t>
            </a:r>
            <a:endParaRPr sz="2000" b="0" i="0" u="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70C0"/>
              </a:buClr>
              <a:buSzPts val="2000"/>
              <a:buFont typeface="Arial"/>
              <a:buNone/>
            </a:pPr>
            <a:r>
              <a:rPr lang="en-US" sz="2000" b="0" i="0" u="none">
                <a:solidFill>
                  <a:srgbClr val="0070C0"/>
                </a:solidFill>
                <a:latin typeface="Arial"/>
                <a:ea typeface="Arial"/>
                <a:cs typeface="Arial"/>
                <a:sym typeface="Arial"/>
              </a:rPr>
              <a:t>https://www.ictgames.com/</a:t>
            </a:r>
            <a:endParaRPr/>
          </a:p>
          <a:p>
            <a:pPr marL="0" marR="0" lvl="0" indent="0" algn="l" rtl="0">
              <a:lnSpc>
                <a:spcPct val="100000"/>
              </a:lnSpc>
              <a:spcBef>
                <a:spcPts val="0"/>
              </a:spcBef>
              <a:spcAft>
                <a:spcPts val="0"/>
              </a:spcAft>
              <a:buNone/>
            </a:pPr>
            <a:endParaRPr sz="2000" b="0" i="0" u="none">
              <a:solidFill>
                <a:srgbClr val="0070C0"/>
              </a:solidFill>
              <a:latin typeface="Arial"/>
              <a:ea typeface="Arial"/>
              <a:cs typeface="Arial"/>
              <a:sym typeface="Arial"/>
            </a:endParaRPr>
          </a:p>
        </p:txBody>
      </p:sp>
      <p:sp>
        <p:nvSpPr>
          <p:cNvPr id="488" name="Google Shape;488;p55"/>
          <p:cNvSpPr txBox="1"/>
          <p:nvPr/>
        </p:nvSpPr>
        <p:spPr>
          <a:xfrm>
            <a:off x="4740275" y="3633787"/>
            <a:ext cx="3529012" cy="28622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a:solidFill>
                  <a:srgbClr val="000000"/>
                </a:solidFill>
                <a:latin typeface="Arial"/>
                <a:ea typeface="Arial"/>
                <a:cs typeface="Arial"/>
                <a:sym typeface="Arial"/>
              </a:rPr>
              <a:t>BBC Bitesize:</a:t>
            </a:r>
            <a:endParaRPr/>
          </a:p>
          <a:p>
            <a:pPr marL="0" marR="0" lvl="0" indent="0" algn="l" rtl="0">
              <a:lnSpc>
                <a:spcPct val="100000"/>
              </a:lnSpc>
              <a:spcBef>
                <a:spcPts val="0"/>
              </a:spcBef>
              <a:spcAft>
                <a:spcPts val="0"/>
              </a:spcAft>
              <a:buClr>
                <a:srgbClr val="0070C0"/>
              </a:buClr>
              <a:buSzPts val="2000"/>
              <a:buFont typeface="Arial"/>
              <a:buNone/>
            </a:pPr>
            <a:r>
              <a:rPr lang="en-US" sz="2000" b="0" i="0" u="none">
                <a:solidFill>
                  <a:srgbClr val="0070C0"/>
                </a:solidFill>
                <a:latin typeface="Arial"/>
                <a:ea typeface="Arial"/>
                <a:cs typeface="Arial"/>
                <a:sym typeface="Arial"/>
              </a:rPr>
              <a:t>https://www.bbc.co.uk/bitesize/subjects/zjxhfg8 </a:t>
            </a:r>
            <a:endParaRPr/>
          </a:p>
          <a:p>
            <a:pPr marL="0" marR="0" lvl="0" indent="0" algn="l" rtl="0">
              <a:lnSpc>
                <a:spcPct val="100000"/>
              </a:lnSpc>
              <a:spcBef>
                <a:spcPts val="0"/>
              </a:spcBef>
              <a:spcAft>
                <a:spcPts val="0"/>
              </a:spcAft>
              <a:buClr>
                <a:srgbClr val="0070C0"/>
              </a:buClr>
              <a:buSzPts val="2000"/>
              <a:buFont typeface="Arial"/>
              <a:buNone/>
            </a:pPr>
            <a:r>
              <a:rPr lang="en-US" sz="2000" b="0" i="0" u="none">
                <a:solidFill>
                  <a:srgbClr val="0070C0"/>
                </a:solidFill>
                <a:latin typeface="Arial"/>
                <a:ea typeface="Arial"/>
                <a:cs typeface="Arial"/>
                <a:sym typeface="Arial"/>
              </a:rPr>
              <a:t> </a:t>
            </a:r>
            <a:endParaRPr/>
          </a:p>
          <a:p>
            <a:pPr marL="0" marR="0" lvl="0" indent="0" algn="l" rtl="0">
              <a:lnSpc>
                <a:spcPct val="100000"/>
              </a:lnSpc>
              <a:spcBef>
                <a:spcPts val="0"/>
              </a:spcBef>
              <a:spcAft>
                <a:spcPts val="0"/>
              </a:spcAft>
              <a:buClr>
                <a:srgbClr val="000000"/>
              </a:buClr>
              <a:buSzPts val="2000"/>
              <a:buFont typeface="Helvetica Neue"/>
              <a:buNone/>
            </a:pPr>
            <a:endParaRPr sz="20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Helvetica Neue"/>
              <a:buNone/>
            </a:pPr>
            <a:endParaRPr sz="2000" b="0" i="0" u="none">
              <a:solidFill>
                <a:srgbClr val="0070C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Top Marks: </a:t>
            </a:r>
            <a:endParaRPr/>
          </a:p>
          <a:p>
            <a:pPr marL="0" marR="0" lvl="0" indent="0" algn="l" rtl="0">
              <a:lnSpc>
                <a:spcPct val="100000"/>
              </a:lnSpc>
              <a:spcBef>
                <a:spcPts val="0"/>
              </a:spcBef>
              <a:spcAft>
                <a:spcPts val="0"/>
              </a:spcAft>
              <a:buClr>
                <a:srgbClr val="0070C0"/>
              </a:buClr>
              <a:buSzPts val="2000"/>
              <a:buFont typeface="Arial"/>
              <a:buNone/>
            </a:pPr>
            <a:r>
              <a:rPr lang="en-US" sz="2000" b="0" i="0" u="none">
                <a:solidFill>
                  <a:srgbClr val="0070C0"/>
                </a:solidFill>
                <a:latin typeface="Arial"/>
                <a:ea typeface="Arial"/>
                <a:cs typeface="Arial"/>
                <a:sym typeface="Arial"/>
              </a:rPr>
              <a:t>https://www.topmarks.co.uk/</a:t>
            </a:r>
            <a:endParaRPr/>
          </a:p>
          <a:p>
            <a:pPr marL="0" marR="0" lvl="0" indent="0" algn="l" rtl="0">
              <a:lnSpc>
                <a:spcPct val="100000"/>
              </a:lnSpc>
              <a:spcBef>
                <a:spcPts val="0"/>
              </a:spcBef>
              <a:spcAft>
                <a:spcPts val="0"/>
              </a:spcAft>
              <a:buNone/>
            </a:pPr>
            <a:endParaRPr sz="2000" b="0" i="0" u="none">
              <a:solidFill>
                <a:srgbClr val="0070C0"/>
              </a:solidFill>
              <a:latin typeface="Arial"/>
              <a:ea typeface="Arial"/>
              <a:cs typeface="Arial"/>
              <a:sym typeface="Arial"/>
            </a:endParaRPr>
          </a:p>
        </p:txBody>
      </p:sp>
      <p:pic>
        <p:nvPicPr>
          <p:cNvPr id="489" name="Google Shape;489;p55" descr="KS3 - BBC Bitesize"/>
          <p:cNvPicPr preferRelativeResize="0"/>
          <p:nvPr/>
        </p:nvPicPr>
        <p:blipFill rotWithShape="1">
          <a:blip r:embed="rId5">
            <a:alphaModFix/>
          </a:blip>
          <a:srcRect/>
          <a:stretch/>
        </p:blipFill>
        <p:spPr>
          <a:xfrm>
            <a:off x="4740275" y="4648200"/>
            <a:ext cx="1501775" cy="833437"/>
          </a:xfrm>
          <a:prstGeom prst="rect">
            <a:avLst/>
          </a:prstGeom>
          <a:noFill/>
          <a:ln>
            <a:noFill/>
          </a:ln>
        </p:spPr>
      </p:pic>
      <p:pic>
        <p:nvPicPr>
          <p:cNvPr id="490" name="Google Shape;490;p55" descr="Top Marks Numeracy games – Borestone Primary School"/>
          <p:cNvPicPr preferRelativeResize="0"/>
          <p:nvPr/>
        </p:nvPicPr>
        <p:blipFill rotWithShape="1">
          <a:blip r:embed="rId6">
            <a:alphaModFix/>
          </a:blip>
          <a:srcRect t="34752" b="35006"/>
          <a:stretch/>
        </p:blipFill>
        <p:spPr>
          <a:xfrm>
            <a:off x="6408737" y="4918075"/>
            <a:ext cx="1860550" cy="56356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56"/>
          <p:cNvSpPr txBox="1"/>
          <p:nvPr/>
        </p:nvSpPr>
        <p:spPr>
          <a:xfrm>
            <a:off x="755650" y="1341437"/>
            <a:ext cx="7561262" cy="45243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Thank you for taking the time to read this presentation.</a:t>
            </a:r>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If you have any further questions, please feel free to email:</a:t>
            </a:r>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Helvetica Neue"/>
              <a:buNone/>
            </a:pPr>
            <a:r>
              <a:rPr lang="en-US" sz="2400" b="0" i="0" u="sng">
                <a:solidFill>
                  <a:srgbClr val="000000"/>
                </a:solidFill>
                <a:latin typeface="Helvetica Neue"/>
                <a:ea typeface="Helvetica Neue"/>
                <a:cs typeface="Helvetica Neue"/>
                <a:sym typeface="Helvetica Neue"/>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yr2-contact@boldmere.bham.sch.uk</a:t>
            </a:r>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Thank you for your continued support,</a:t>
            </a:r>
            <a:endParaRPr/>
          </a:p>
          <a:p>
            <a:pPr marL="0" marR="0" lvl="0" indent="0" algn="ctr" rtl="0">
              <a:lnSpc>
                <a:spcPct val="100000"/>
              </a:lnSpc>
              <a:spcBef>
                <a:spcPts val="0"/>
              </a:spcBef>
              <a:spcAft>
                <a:spcPts val="0"/>
              </a:spcAft>
              <a:buClr>
                <a:srgbClr val="000000"/>
              </a:buClr>
              <a:buSzPts val="2400"/>
              <a:buFont typeface="Helvetica Neue"/>
              <a:buNone/>
            </a:pPr>
            <a:endParaRPr sz="2400" b="0"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The Year 2 Team</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468312" y="8461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3900"/>
              <a:buFont typeface="Arial"/>
              <a:buNone/>
            </a:pPr>
            <a:r>
              <a:rPr lang="en-US" sz="3900" b="0" i="0" u="none">
                <a:solidFill>
                  <a:srgbClr val="0070C0"/>
                </a:solidFill>
                <a:latin typeface="Arial"/>
                <a:ea typeface="Arial"/>
                <a:cs typeface="Arial"/>
                <a:sym typeface="Arial"/>
              </a:rPr>
              <a:t>How do we teach in Year 2?</a:t>
            </a:r>
            <a:endParaRPr/>
          </a:p>
        </p:txBody>
      </p:sp>
      <p:sp>
        <p:nvSpPr>
          <p:cNvPr id="167" name="Google Shape;167;p20"/>
          <p:cNvSpPr txBox="1">
            <a:spLocks noGrp="1"/>
          </p:cNvSpPr>
          <p:nvPr>
            <p:ph type="body" idx="1"/>
          </p:nvPr>
        </p:nvSpPr>
        <p:spPr>
          <a:xfrm>
            <a:off x="1042987" y="1844675"/>
            <a:ext cx="6624637" cy="4156075"/>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1870"/>
              <a:buFont typeface="Courgette"/>
              <a:buNone/>
            </a:pPr>
            <a:r>
              <a:rPr lang="en-US" sz="2200" b="0" i="0" u="none" strike="noStrike" cap="none">
                <a:solidFill>
                  <a:schemeClr val="dk1"/>
                </a:solidFill>
                <a:latin typeface="Arial"/>
                <a:ea typeface="Arial"/>
                <a:cs typeface="Arial"/>
                <a:sym typeface="Arial"/>
              </a:rPr>
              <a:t>We expect all of our children to achieve the expected standard in Maths. Therefore, all children are taught to the expected standard and given the opportunity to achieve this. </a:t>
            </a:r>
            <a:endParaRPr/>
          </a:p>
          <a:p>
            <a:pPr marL="250825" marR="0" lvl="0" indent="-250825" algn="l" rtl="0">
              <a:lnSpc>
                <a:spcPct val="90000"/>
              </a:lnSpc>
              <a:spcBef>
                <a:spcPts val="500"/>
              </a:spcBef>
              <a:spcAft>
                <a:spcPts val="0"/>
              </a:spcAft>
              <a:buClr>
                <a:schemeClr val="accent2"/>
              </a:buClr>
              <a:buSzPts val="1870"/>
              <a:buFont typeface="Courgette"/>
              <a:buNone/>
            </a:pPr>
            <a:endParaRPr sz="2200" b="0" i="0" u="sng" strike="noStrike" cap="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1870"/>
              <a:buFont typeface="Courgette"/>
              <a:buNone/>
            </a:pPr>
            <a:r>
              <a:rPr lang="en-US" sz="2200" b="0" i="0" u="sng" strike="noStrike" cap="none">
                <a:solidFill>
                  <a:schemeClr val="dk1"/>
                </a:solidFill>
                <a:latin typeface="Arial"/>
                <a:ea typeface="Arial"/>
                <a:cs typeface="Arial"/>
                <a:sym typeface="Arial"/>
              </a:rPr>
              <a:t>ALL </a:t>
            </a:r>
            <a:r>
              <a:rPr lang="en-US" sz="2200" b="0" i="0" u="none" strike="noStrike" cap="none">
                <a:solidFill>
                  <a:schemeClr val="dk1"/>
                </a:solidFill>
                <a:latin typeface="Arial"/>
                <a:ea typeface="Arial"/>
                <a:cs typeface="Arial"/>
                <a:sym typeface="Arial"/>
              </a:rPr>
              <a:t>children have access to the same challenges/ activities during lessons.</a:t>
            </a:r>
            <a:endParaRPr/>
          </a:p>
          <a:p>
            <a:pPr marL="250825" marR="0" lvl="0" indent="-250825" algn="l" rtl="0">
              <a:lnSpc>
                <a:spcPct val="90000"/>
              </a:lnSpc>
              <a:spcBef>
                <a:spcPts val="500"/>
              </a:spcBef>
              <a:spcAft>
                <a:spcPts val="0"/>
              </a:spcAft>
              <a:buClr>
                <a:schemeClr val="accent2"/>
              </a:buClr>
              <a:buSzPts val="1870"/>
              <a:buFont typeface="Courgette"/>
              <a:buNone/>
            </a:pPr>
            <a:endParaRPr sz="2200" b="0" i="0" u="none" strike="noStrike" cap="none">
              <a:solidFill>
                <a:schemeClr val="dk1"/>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1870"/>
              <a:buFont typeface="Courgette"/>
              <a:buNone/>
            </a:pPr>
            <a:r>
              <a:rPr lang="en-US" sz="2200" b="0" i="0" u="none" strike="noStrike" cap="none">
                <a:solidFill>
                  <a:schemeClr val="dk1"/>
                </a:solidFill>
                <a:latin typeface="Arial"/>
                <a:ea typeface="Arial"/>
                <a:cs typeface="Arial"/>
                <a:sym typeface="Arial"/>
              </a:rPr>
              <a:t>This means that children </a:t>
            </a:r>
            <a:r>
              <a:rPr lang="en-US" sz="2200" b="0" i="0" u="sng" strike="noStrike" cap="none">
                <a:solidFill>
                  <a:schemeClr val="dk1"/>
                </a:solidFill>
                <a:latin typeface="Arial"/>
                <a:ea typeface="Arial"/>
                <a:cs typeface="Arial"/>
                <a:sym typeface="Arial"/>
              </a:rPr>
              <a:t>are not ability grouped</a:t>
            </a:r>
            <a:r>
              <a:rPr lang="en-US" sz="2200" b="0" i="0" u="none" strike="noStrike" cap="none">
                <a:solidFill>
                  <a:schemeClr val="dk1"/>
                </a:solidFill>
                <a:latin typeface="Arial"/>
                <a:ea typeface="Arial"/>
                <a:cs typeface="Arial"/>
                <a:sym typeface="Arial"/>
              </a:rPr>
              <a:t> – this could lead to the achievement of some children being capped. Support is given to children as and when needed during lessons. </a:t>
            </a:r>
            <a:endParaRPr/>
          </a:p>
        </p:txBody>
      </p:sp>
      <p:pic>
        <p:nvPicPr>
          <p:cNvPr id="168" name="Google Shape;168;p20" descr="http://www.clipartbest.com/cliparts/di8/Ko6/di8Ko68ie.gif"/>
          <p:cNvPicPr preferRelativeResize="0"/>
          <p:nvPr/>
        </p:nvPicPr>
        <p:blipFill rotWithShape="1">
          <a:blip r:embed="rId3">
            <a:alphaModFix/>
          </a:blip>
          <a:srcRect/>
          <a:stretch/>
        </p:blipFill>
        <p:spPr>
          <a:xfrm>
            <a:off x="7272124" y="3748075"/>
            <a:ext cx="1057075" cy="122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458787" y="41592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3900"/>
              <a:buFont typeface="Arial"/>
              <a:buNone/>
            </a:pPr>
            <a:r>
              <a:rPr lang="en-US" sz="3900" b="0" i="0" u="none">
                <a:solidFill>
                  <a:srgbClr val="0070C0"/>
                </a:solidFill>
                <a:latin typeface="Arial"/>
                <a:ea typeface="Arial"/>
                <a:cs typeface="Arial"/>
                <a:sym typeface="Arial"/>
              </a:rPr>
              <a:t>How do we teach in Year 2?</a:t>
            </a:r>
            <a:endParaRPr/>
          </a:p>
        </p:txBody>
      </p:sp>
      <p:sp>
        <p:nvSpPr>
          <p:cNvPr id="174" name="Google Shape;174;p21"/>
          <p:cNvSpPr txBox="1">
            <a:spLocks noGrp="1"/>
          </p:cNvSpPr>
          <p:nvPr>
            <p:ph type="body" idx="1"/>
          </p:nvPr>
        </p:nvSpPr>
        <p:spPr>
          <a:xfrm>
            <a:off x="933450" y="1382700"/>
            <a:ext cx="7233300" cy="1655700"/>
          </a:xfrm>
          <a:prstGeom prst="rect">
            <a:avLst/>
          </a:prstGeom>
          <a:noFill/>
          <a:ln>
            <a:noFill/>
          </a:ln>
        </p:spPr>
        <p:txBody>
          <a:bodyPr spcFirstLastPara="1" wrap="square" lIns="50800" tIns="50800" rIns="50800" bIns="50800" anchor="t" anchorCtr="0">
            <a:noAutofit/>
          </a:bodyPr>
          <a:lstStyle/>
          <a:p>
            <a:pPr marL="250825" marR="0" lvl="0" indent="-250825" algn="ctr" rtl="0">
              <a:lnSpc>
                <a:spcPct val="90000"/>
              </a:lnSpc>
              <a:spcBef>
                <a:spcPts val="0"/>
              </a:spcBef>
              <a:spcAft>
                <a:spcPts val="0"/>
              </a:spcAft>
              <a:buClr>
                <a:schemeClr val="accent2"/>
              </a:buClr>
              <a:buSzPts val="2380"/>
              <a:buFont typeface="Courgette"/>
              <a:buNone/>
            </a:pPr>
            <a:r>
              <a:rPr lang="en-US" sz="2800" b="0" i="0" u="none" strike="noStrike" cap="none">
                <a:solidFill>
                  <a:schemeClr val="dk1"/>
                </a:solidFill>
                <a:latin typeface="Arial"/>
                <a:ea typeface="Arial"/>
                <a:cs typeface="Arial"/>
                <a:sym typeface="Arial"/>
              </a:rPr>
              <a:t>Daily Maths lessons are split into two sessions:</a:t>
            </a:r>
            <a:endParaRPr/>
          </a:p>
          <a:p>
            <a:pPr marL="250825" marR="0" lvl="0" indent="-250825" algn="l" rtl="0">
              <a:lnSpc>
                <a:spcPct val="90000"/>
              </a:lnSpc>
              <a:spcBef>
                <a:spcPts val="500"/>
              </a:spcBef>
              <a:spcAft>
                <a:spcPts val="0"/>
              </a:spcAft>
              <a:buClr>
                <a:schemeClr val="accent2"/>
              </a:buClr>
              <a:buSzPts val="1700"/>
              <a:buFont typeface="Courgette"/>
              <a:buNone/>
            </a:pPr>
            <a:endParaRPr sz="2000" b="0" i="0" u="none" strike="noStrike" cap="none">
              <a:solidFill>
                <a:srgbClr val="FF0000"/>
              </a:solidFill>
              <a:latin typeface="Arial"/>
              <a:ea typeface="Arial"/>
              <a:cs typeface="Arial"/>
              <a:sym typeface="Arial"/>
            </a:endParaRPr>
          </a:p>
          <a:p>
            <a:pPr marL="250825" marR="0" lvl="0" indent="-250825" algn="l" rtl="0">
              <a:lnSpc>
                <a:spcPct val="90000"/>
              </a:lnSpc>
              <a:spcBef>
                <a:spcPts val="500"/>
              </a:spcBef>
              <a:spcAft>
                <a:spcPts val="0"/>
              </a:spcAft>
              <a:buClr>
                <a:schemeClr val="accent2"/>
              </a:buClr>
              <a:buSzPts val="2720"/>
              <a:buFont typeface="Courgette"/>
              <a:buNone/>
            </a:pPr>
            <a:endParaRPr sz="3200" b="0" i="0" u="none" strike="noStrike" cap="none">
              <a:solidFill>
                <a:srgbClr val="FF0000"/>
              </a:solidFill>
              <a:latin typeface="Arial"/>
              <a:ea typeface="Arial"/>
              <a:cs typeface="Arial"/>
              <a:sym typeface="Arial"/>
            </a:endParaRPr>
          </a:p>
          <a:p>
            <a:pPr marL="250825" marR="0" lvl="0" indent="-250825" algn="ctr" rtl="0">
              <a:lnSpc>
                <a:spcPct val="90000"/>
              </a:lnSpc>
              <a:spcBef>
                <a:spcPts val="500"/>
              </a:spcBef>
              <a:spcAft>
                <a:spcPts val="0"/>
              </a:spcAft>
              <a:buClr>
                <a:schemeClr val="accent2"/>
              </a:buClr>
              <a:buSzPts val="2720"/>
              <a:buFont typeface="Courgette"/>
              <a:buNone/>
            </a:pPr>
            <a:r>
              <a:rPr lang="en-US" sz="3200" b="0" i="0" u="none" strike="noStrike" cap="none">
                <a:solidFill>
                  <a:srgbClr val="FF0000"/>
                </a:solidFill>
                <a:latin typeface="Arial"/>
                <a:ea typeface="Arial"/>
                <a:cs typeface="Arial"/>
                <a:sym typeface="Arial"/>
              </a:rPr>
              <a:t>GUIDED MATHS</a:t>
            </a:r>
            <a:endParaRPr/>
          </a:p>
          <a:p>
            <a:pPr marL="250825" marR="0" lvl="0" indent="-250825" algn="ctr" rtl="0">
              <a:lnSpc>
                <a:spcPct val="90000"/>
              </a:lnSpc>
              <a:spcBef>
                <a:spcPts val="500"/>
              </a:spcBef>
              <a:spcAft>
                <a:spcPts val="0"/>
              </a:spcAft>
              <a:buClr>
                <a:schemeClr val="accent2"/>
              </a:buClr>
              <a:buSzPts val="2720"/>
              <a:buFont typeface="Courgette"/>
              <a:buNone/>
            </a:pPr>
            <a:endParaRPr sz="3200" b="0" i="0" u="none" strike="noStrike" cap="none">
              <a:solidFill>
                <a:srgbClr val="FF0000"/>
              </a:solidFill>
              <a:latin typeface="Arial"/>
              <a:ea typeface="Arial"/>
              <a:cs typeface="Arial"/>
              <a:sym typeface="Arial"/>
            </a:endParaRPr>
          </a:p>
          <a:p>
            <a:pPr marL="250825" marR="0" lvl="0" indent="-250825" algn="ctr" rtl="0">
              <a:lnSpc>
                <a:spcPct val="90000"/>
              </a:lnSpc>
              <a:spcBef>
                <a:spcPts val="500"/>
              </a:spcBef>
              <a:spcAft>
                <a:spcPts val="0"/>
              </a:spcAft>
              <a:buClr>
                <a:schemeClr val="accent2"/>
              </a:buClr>
              <a:buSzPts val="2720"/>
              <a:buFont typeface="Courgette"/>
              <a:buNone/>
            </a:pPr>
            <a:r>
              <a:rPr lang="en-US" sz="3200" b="0" i="0" u="none" strike="noStrike" cap="none">
                <a:solidFill>
                  <a:srgbClr val="FF0000"/>
                </a:solidFill>
                <a:latin typeface="Arial"/>
                <a:ea typeface="Arial"/>
                <a:cs typeface="Arial"/>
                <a:sym typeface="Arial"/>
              </a:rPr>
              <a:t>INDEPENDENT MATHS</a:t>
            </a:r>
            <a:endParaRPr/>
          </a:p>
        </p:txBody>
      </p:sp>
      <p:pic>
        <p:nvPicPr>
          <p:cNvPr id="175" name="Google Shape;175;p21" descr="http://www.clipartbest.com/cliparts/di8/Ko6/di8Ko68ie.gif"/>
          <p:cNvPicPr preferRelativeResize="0"/>
          <p:nvPr/>
        </p:nvPicPr>
        <p:blipFill rotWithShape="1">
          <a:blip r:embed="rId3">
            <a:alphaModFix/>
          </a:blip>
          <a:srcRect/>
          <a:stretch/>
        </p:blipFill>
        <p:spPr>
          <a:xfrm>
            <a:off x="6011862" y="4292600"/>
            <a:ext cx="2306637" cy="17287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458787" y="415925"/>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3900"/>
              <a:buFont typeface="Arial"/>
              <a:buNone/>
            </a:pPr>
            <a:r>
              <a:rPr lang="en-US" sz="3900" b="0" i="0" u="none">
                <a:solidFill>
                  <a:srgbClr val="0070C0"/>
                </a:solidFill>
                <a:latin typeface="Arial"/>
                <a:ea typeface="Arial"/>
                <a:cs typeface="Arial"/>
                <a:sym typeface="Arial"/>
              </a:rPr>
              <a:t>How do we teach in Year 2?</a:t>
            </a:r>
            <a:endParaRPr/>
          </a:p>
        </p:txBody>
      </p:sp>
      <p:sp>
        <p:nvSpPr>
          <p:cNvPr id="181" name="Google Shape;181;p22"/>
          <p:cNvSpPr txBox="1">
            <a:spLocks noGrp="1"/>
          </p:cNvSpPr>
          <p:nvPr>
            <p:ph type="body" idx="1"/>
          </p:nvPr>
        </p:nvSpPr>
        <p:spPr>
          <a:xfrm>
            <a:off x="755650" y="1268400"/>
            <a:ext cx="7635900" cy="5005500"/>
          </a:xfrm>
          <a:prstGeom prst="rect">
            <a:avLst/>
          </a:prstGeom>
          <a:noFill/>
          <a:ln>
            <a:noFill/>
          </a:ln>
        </p:spPr>
        <p:txBody>
          <a:bodyPr spcFirstLastPara="1" wrap="square" lIns="50800" tIns="50800" rIns="50800" bIns="50800" anchor="t" anchorCtr="0">
            <a:noAutofit/>
          </a:bodyPr>
          <a:lstStyle/>
          <a:p>
            <a:pPr marL="250825" marR="0" lvl="0" indent="-250825" algn="l" rtl="0">
              <a:lnSpc>
                <a:spcPct val="90000"/>
              </a:lnSpc>
              <a:spcBef>
                <a:spcPts val="0"/>
              </a:spcBef>
              <a:spcAft>
                <a:spcPts val="0"/>
              </a:spcAft>
              <a:buClr>
                <a:schemeClr val="accent2"/>
              </a:buClr>
              <a:buSzPts val="1870"/>
              <a:buFont typeface="Courgette"/>
              <a:buNone/>
            </a:pPr>
            <a:r>
              <a:rPr lang="en-US" sz="2200" b="0" i="0" u="none" strike="noStrike" cap="none">
                <a:solidFill>
                  <a:srgbClr val="FF0000"/>
                </a:solidFill>
                <a:latin typeface="Arial"/>
                <a:ea typeface="Arial"/>
                <a:cs typeface="Arial"/>
                <a:sym typeface="Arial"/>
              </a:rPr>
              <a:t>GUIDED MATHS LESSON (Daily) </a:t>
            </a:r>
            <a:endParaRPr sz="2200" b="0" i="0" u="none" strike="noStrike" cap="none">
              <a:solidFill>
                <a:srgbClr val="FF0000"/>
              </a:solidFill>
              <a:latin typeface="Arial"/>
              <a:ea typeface="Arial"/>
              <a:cs typeface="Arial"/>
              <a:sym typeface="Arial"/>
            </a:endParaRPr>
          </a:p>
          <a:p>
            <a:pPr marL="250825" marR="0" lvl="0" indent="-238125" algn="l" rtl="0">
              <a:lnSpc>
                <a:spcPct val="90000"/>
              </a:lnSpc>
              <a:spcBef>
                <a:spcPts val="500"/>
              </a:spcBef>
              <a:spcAft>
                <a:spcPts val="0"/>
              </a:spcAft>
              <a:buClr>
                <a:srgbClr val="0BD0D9"/>
              </a:buClr>
              <a:buSzPts val="1890"/>
              <a:buFont typeface="Courgette"/>
              <a:buChar char="O"/>
            </a:pPr>
            <a:r>
              <a:rPr lang="en-US" sz="2000" b="0" i="0" u="none" strike="noStrike" cap="none">
                <a:solidFill>
                  <a:schemeClr val="dk1"/>
                </a:solidFill>
                <a:latin typeface="Arial"/>
                <a:ea typeface="Arial"/>
                <a:cs typeface="Arial"/>
                <a:sym typeface="Arial"/>
              </a:rPr>
              <a:t>Children are taught as a whole class a </a:t>
            </a:r>
            <a:endParaRPr sz="2200"/>
          </a:p>
          <a:p>
            <a:pPr marL="250825" marR="0" lvl="0" indent="-250825" algn="l" rtl="0">
              <a:lnSpc>
                <a:spcPct val="90000"/>
              </a:lnSpc>
              <a:spcBef>
                <a:spcPts val="500"/>
              </a:spcBef>
              <a:spcAft>
                <a:spcPts val="0"/>
              </a:spcAft>
              <a:buClr>
                <a:schemeClr val="accent2"/>
              </a:buClr>
              <a:buSzPts val="1870"/>
              <a:buFont typeface="Courgette"/>
              <a:buNone/>
            </a:pPr>
            <a:r>
              <a:rPr lang="en-US" sz="2000" b="0" i="0" u="none" strike="noStrike" cap="none">
                <a:solidFill>
                  <a:schemeClr val="dk1"/>
                </a:solidFill>
                <a:latin typeface="Arial"/>
                <a:ea typeface="Arial"/>
                <a:cs typeface="Arial"/>
                <a:sym typeface="Arial"/>
              </a:rPr>
              <a:t>  ‘small step’ or skill e.g. adding a 1-digit </a:t>
            </a:r>
            <a:endParaRPr sz="2200"/>
          </a:p>
          <a:p>
            <a:pPr marL="250825" marR="0" lvl="0" indent="-250825" algn="l" rtl="0">
              <a:lnSpc>
                <a:spcPct val="90000"/>
              </a:lnSpc>
              <a:spcBef>
                <a:spcPts val="500"/>
              </a:spcBef>
              <a:spcAft>
                <a:spcPts val="0"/>
              </a:spcAft>
              <a:buClr>
                <a:schemeClr val="accent2"/>
              </a:buClr>
              <a:buSzPts val="1870"/>
              <a:buFont typeface="Courgette"/>
              <a:buNone/>
            </a:pPr>
            <a:r>
              <a:rPr lang="en-US" sz="2000" b="0" i="0" u="none" strike="noStrike" cap="none">
                <a:solidFill>
                  <a:schemeClr val="dk1"/>
                </a:solidFill>
                <a:latin typeface="Arial"/>
                <a:ea typeface="Arial"/>
                <a:cs typeface="Arial"/>
                <a:sym typeface="Arial"/>
              </a:rPr>
              <a:t>   number to a 2-digit number.  </a:t>
            </a:r>
            <a:endParaRPr sz="2200"/>
          </a:p>
          <a:p>
            <a:pPr marL="250825" marR="0" lvl="0" indent="-118110" algn="l" rtl="0">
              <a:lnSpc>
                <a:spcPct val="90000"/>
              </a:lnSpc>
              <a:spcBef>
                <a:spcPts val="500"/>
              </a:spcBef>
              <a:spcAft>
                <a:spcPts val="0"/>
              </a:spcAft>
              <a:buClr>
                <a:srgbClr val="0BD0D9"/>
              </a:buClr>
              <a:buSzPts val="2090"/>
              <a:buFont typeface="Courgette"/>
              <a:buNone/>
            </a:pPr>
            <a:endParaRPr sz="2000" b="0" i="0" u="none" strike="noStrike" cap="none">
              <a:solidFill>
                <a:schemeClr val="dk1"/>
              </a:solidFill>
              <a:latin typeface="Arial"/>
              <a:ea typeface="Arial"/>
              <a:cs typeface="Arial"/>
              <a:sym typeface="Arial"/>
            </a:endParaRPr>
          </a:p>
          <a:p>
            <a:pPr marL="250825" marR="0" lvl="0" indent="-238125" algn="l" rtl="0">
              <a:lnSpc>
                <a:spcPct val="90000"/>
              </a:lnSpc>
              <a:spcBef>
                <a:spcPts val="500"/>
              </a:spcBef>
              <a:spcAft>
                <a:spcPts val="0"/>
              </a:spcAft>
              <a:buClr>
                <a:srgbClr val="0BD0D9"/>
              </a:buClr>
              <a:buSzPts val="1890"/>
              <a:buFont typeface="Courgette"/>
              <a:buChar char="O"/>
            </a:pPr>
            <a:r>
              <a:rPr lang="en-US" sz="2000" b="0" i="0" u="none" strike="noStrike" cap="none">
                <a:solidFill>
                  <a:schemeClr val="dk1"/>
                </a:solidFill>
                <a:latin typeface="Arial"/>
                <a:ea typeface="Arial"/>
                <a:cs typeface="Arial"/>
                <a:sym typeface="Arial"/>
              </a:rPr>
              <a:t>The teacher and TA guide the children through this skill so that children become confident and secure through a variety of activities containing all 3 elements – concrete, pictorial, abstract. (further information on the CPA approach follows)</a:t>
            </a:r>
            <a:endParaRPr sz="2200"/>
          </a:p>
          <a:p>
            <a:pPr marL="250825" marR="0" lvl="0" indent="-118110" algn="l" rtl="0">
              <a:lnSpc>
                <a:spcPct val="90000"/>
              </a:lnSpc>
              <a:spcBef>
                <a:spcPts val="500"/>
              </a:spcBef>
              <a:spcAft>
                <a:spcPts val="0"/>
              </a:spcAft>
              <a:buClr>
                <a:srgbClr val="0BD0D9"/>
              </a:buClr>
              <a:buSzPts val="2090"/>
              <a:buFont typeface="Courgette"/>
              <a:buNone/>
            </a:pPr>
            <a:endParaRPr sz="2000" b="0" i="0" u="none" strike="noStrike" cap="none">
              <a:solidFill>
                <a:schemeClr val="dk1"/>
              </a:solidFill>
              <a:latin typeface="Arial"/>
              <a:ea typeface="Arial"/>
              <a:cs typeface="Arial"/>
              <a:sym typeface="Arial"/>
            </a:endParaRPr>
          </a:p>
          <a:p>
            <a:pPr marL="250825" marR="0" lvl="0" indent="-238125" algn="l" rtl="0">
              <a:lnSpc>
                <a:spcPct val="90000"/>
              </a:lnSpc>
              <a:spcBef>
                <a:spcPts val="500"/>
              </a:spcBef>
              <a:spcAft>
                <a:spcPts val="0"/>
              </a:spcAft>
              <a:buClr>
                <a:srgbClr val="0BD0D9"/>
              </a:buClr>
              <a:buSzPts val="1890"/>
              <a:buFont typeface="Courgette"/>
              <a:buChar char="O"/>
            </a:pPr>
            <a:r>
              <a:rPr lang="en-US" sz="2000" b="0" i="0" u="none" strike="noStrike" cap="none">
                <a:solidFill>
                  <a:schemeClr val="dk1"/>
                </a:solidFill>
                <a:latin typeface="Arial"/>
                <a:ea typeface="Arial"/>
                <a:cs typeface="Arial"/>
                <a:sym typeface="Arial"/>
              </a:rPr>
              <a:t>This session is heavily discussion based to draw out reasoning and vocabulary. Children will often work in groups or with a partner to provide opportunities for these discussions.</a:t>
            </a:r>
            <a:endParaRPr sz="2200"/>
          </a:p>
          <a:p>
            <a:pPr marL="250825" marR="0" lvl="0" indent="-118110" algn="l" rtl="0">
              <a:lnSpc>
                <a:spcPct val="90000"/>
              </a:lnSpc>
              <a:spcBef>
                <a:spcPts val="500"/>
              </a:spcBef>
              <a:spcAft>
                <a:spcPts val="0"/>
              </a:spcAft>
              <a:buClr>
                <a:srgbClr val="0BD0D9"/>
              </a:buClr>
              <a:buSzPts val="2090"/>
              <a:buFont typeface="Courgette"/>
              <a:buNone/>
            </a:pPr>
            <a:endParaRPr sz="2000" b="0" i="0" u="none" strike="noStrike" cap="none">
              <a:solidFill>
                <a:schemeClr val="dk1"/>
              </a:solidFill>
              <a:latin typeface="Arial"/>
              <a:ea typeface="Arial"/>
              <a:cs typeface="Arial"/>
              <a:sym typeface="Arial"/>
            </a:endParaRPr>
          </a:p>
          <a:p>
            <a:pPr marL="250825" marR="0" lvl="0" indent="-238125" algn="l" rtl="0">
              <a:lnSpc>
                <a:spcPct val="90000"/>
              </a:lnSpc>
              <a:spcBef>
                <a:spcPts val="500"/>
              </a:spcBef>
              <a:spcAft>
                <a:spcPts val="0"/>
              </a:spcAft>
              <a:buClr>
                <a:srgbClr val="0BD0D9"/>
              </a:buClr>
              <a:buSzPts val="1890"/>
              <a:buFont typeface="Courgette"/>
              <a:buChar char="O"/>
            </a:pPr>
            <a:r>
              <a:rPr lang="en-US" sz="2000" b="0" i="0" u="none" strike="noStrike" cap="none">
                <a:solidFill>
                  <a:schemeClr val="dk1"/>
                </a:solidFill>
                <a:latin typeface="Arial"/>
                <a:ea typeface="Arial"/>
                <a:cs typeface="Arial"/>
                <a:sym typeface="Arial"/>
              </a:rPr>
              <a:t>Children complete their working out in their maths jotters. </a:t>
            </a:r>
            <a:endParaRPr sz="2200"/>
          </a:p>
          <a:p>
            <a:pPr marL="250825" marR="0" lvl="0" indent="-250825" algn="l" rtl="0">
              <a:lnSpc>
                <a:spcPct val="90000"/>
              </a:lnSpc>
              <a:spcBef>
                <a:spcPts val="500"/>
              </a:spcBef>
              <a:spcAft>
                <a:spcPts val="0"/>
              </a:spcAft>
              <a:buClr>
                <a:schemeClr val="accent2"/>
              </a:buClr>
              <a:buSzPts val="1700"/>
              <a:buFont typeface="Courgette"/>
              <a:buNone/>
            </a:pPr>
            <a:endParaRPr sz="2000" b="0" i="0" u="none" strike="noStrike" cap="none">
              <a:solidFill>
                <a:schemeClr val="dk1"/>
              </a:solidFill>
              <a:latin typeface="Arial"/>
              <a:ea typeface="Arial"/>
              <a:cs typeface="Arial"/>
              <a:sym typeface="Arial"/>
            </a:endParaRPr>
          </a:p>
          <a:p>
            <a:pPr marL="273050" marR="0" lvl="0" indent="-165100" algn="l" rtl="0">
              <a:spcBef>
                <a:spcPts val="400"/>
              </a:spcBef>
              <a:spcAft>
                <a:spcPts val="0"/>
              </a:spcAft>
              <a:buClr>
                <a:schemeClr val="accent2"/>
              </a:buClr>
              <a:buSzPts val="1700"/>
              <a:buFont typeface="Courgette"/>
              <a:buNone/>
            </a:pPr>
            <a:endParaRPr sz="2000" b="0" i="0" u="none">
              <a:solidFill>
                <a:schemeClr val="dk1"/>
              </a:solidFill>
              <a:latin typeface="Arial"/>
              <a:ea typeface="Arial"/>
              <a:cs typeface="Arial"/>
              <a:sym typeface="Arial"/>
            </a:endParaRPr>
          </a:p>
        </p:txBody>
      </p:sp>
      <p:pic>
        <p:nvPicPr>
          <p:cNvPr id="182" name="Google Shape;182;p22" descr="http://www.clipartbest.com/cliparts/di8/Ko6/di8Ko68ie.gif"/>
          <p:cNvPicPr preferRelativeResize="0"/>
          <p:nvPr/>
        </p:nvPicPr>
        <p:blipFill rotWithShape="1">
          <a:blip r:embed="rId3">
            <a:alphaModFix/>
          </a:blip>
          <a:srcRect/>
          <a:stretch/>
        </p:blipFill>
        <p:spPr>
          <a:xfrm>
            <a:off x="6084887" y="1268412"/>
            <a:ext cx="1295400" cy="14970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3"/>
          <p:cNvSpPr txBox="1">
            <a:spLocks noGrp="1"/>
          </p:cNvSpPr>
          <p:nvPr>
            <p:ph type="title"/>
          </p:nvPr>
        </p:nvSpPr>
        <p:spPr>
          <a:xfrm>
            <a:off x="649287" y="2524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3900"/>
              <a:buFont typeface="Arial"/>
              <a:buNone/>
            </a:pPr>
            <a:r>
              <a:rPr lang="en-US" sz="3900" b="0" i="0" u="none">
                <a:solidFill>
                  <a:srgbClr val="0070C0"/>
                </a:solidFill>
                <a:latin typeface="Arial"/>
                <a:ea typeface="Arial"/>
                <a:cs typeface="Arial"/>
                <a:sym typeface="Arial"/>
              </a:rPr>
              <a:t>How do we teach in Year 2?</a:t>
            </a:r>
            <a:endParaRPr/>
          </a:p>
        </p:txBody>
      </p:sp>
      <p:pic>
        <p:nvPicPr>
          <p:cNvPr id="188" name="Google Shape;188;p23" descr="http://www.clipartbest.com/cliparts/di8/Ko6/di8Ko68ie.gif"/>
          <p:cNvPicPr preferRelativeResize="0"/>
          <p:nvPr/>
        </p:nvPicPr>
        <p:blipFill rotWithShape="1">
          <a:blip r:embed="rId3">
            <a:alphaModFix/>
          </a:blip>
          <a:srcRect/>
          <a:stretch/>
        </p:blipFill>
        <p:spPr>
          <a:xfrm>
            <a:off x="7619653" y="1789053"/>
            <a:ext cx="697000" cy="652700"/>
          </a:xfrm>
          <a:prstGeom prst="rect">
            <a:avLst/>
          </a:prstGeom>
          <a:noFill/>
          <a:ln>
            <a:noFill/>
          </a:ln>
        </p:spPr>
      </p:pic>
      <p:sp>
        <p:nvSpPr>
          <p:cNvPr id="189" name="Google Shape;189;p23"/>
          <p:cNvSpPr txBox="1"/>
          <p:nvPr/>
        </p:nvSpPr>
        <p:spPr>
          <a:xfrm>
            <a:off x="831500" y="1143000"/>
            <a:ext cx="7650000" cy="5417700"/>
          </a:xfrm>
          <a:prstGeom prst="rect">
            <a:avLst/>
          </a:prstGeom>
          <a:noFill/>
          <a:ln>
            <a:noFill/>
          </a:ln>
        </p:spPr>
        <p:txBody>
          <a:bodyPr spcFirstLastPara="1" wrap="square" lIns="91425" tIns="45700" rIns="91425" bIns="45700" anchor="t" anchorCtr="0">
            <a:noAutofit/>
          </a:bodyPr>
          <a:lstStyle/>
          <a:p>
            <a:pPr marL="250825" marR="0" lvl="0" indent="-250825" algn="l" rtl="0">
              <a:lnSpc>
                <a:spcPct val="90000"/>
              </a:lnSpc>
              <a:spcBef>
                <a:spcPts val="0"/>
              </a:spcBef>
              <a:spcAft>
                <a:spcPts val="0"/>
              </a:spcAft>
              <a:buClr>
                <a:srgbClr val="FF0000"/>
              </a:buClr>
              <a:buSzPts val="2200"/>
              <a:buFont typeface="Arial"/>
              <a:buNone/>
            </a:pPr>
            <a:r>
              <a:rPr lang="en-US" sz="2200" b="0" i="0" u="none">
                <a:solidFill>
                  <a:srgbClr val="FF0000"/>
                </a:solidFill>
                <a:latin typeface="Arial"/>
                <a:ea typeface="Arial"/>
                <a:cs typeface="Arial"/>
                <a:sym typeface="Arial"/>
              </a:rPr>
              <a:t>I</a:t>
            </a:r>
            <a:r>
              <a:rPr lang="en-US" sz="2100" b="0" i="0" u="none">
                <a:solidFill>
                  <a:srgbClr val="FF0000"/>
                </a:solidFill>
                <a:latin typeface="Arial"/>
                <a:ea typeface="Arial"/>
                <a:cs typeface="Arial"/>
                <a:sym typeface="Arial"/>
              </a:rPr>
              <a:t>NDEPENDENT MATHS LESSON (Daily)</a:t>
            </a:r>
            <a:endParaRPr sz="1300"/>
          </a:p>
          <a:p>
            <a:pPr marL="250825" marR="0" lvl="0" indent="-244475" algn="l" rtl="0">
              <a:lnSpc>
                <a:spcPct val="90000"/>
              </a:lnSpc>
              <a:spcBef>
                <a:spcPts val="500"/>
              </a:spcBef>
              <a:spcAft>
                <a:spcPts val="0"/>
              </a:spcAft>
              <a:buClr>
                <a:srgbClr val="0BD0D9"/>
              </a:buClr>
              <a:buSzPts val="1990"/>
              <a:buFont typeface="Arial"/>
              <a:buChar char="•"/>
            </a:pPr>
            <a:r>
              <a:rPr lang="en-US" sz="2100" b="0" i="0" u="none">
                <a:solidFill>
                  <a:srgbClr val="000000"/>
                </a:solidFill>
                <a:latin typeface="Arial"/>
                <a:ea typeface="Arial"/>
                <a:cs typeface="Arial"/>
                <a:sym typeface="Arial"/>
              </a:rPr>
              <a:t>After the guided session, children have the opportunity to practise the small step independently.</a:t>
            </a:r>
            <a:endParaRPr sz="1500" b="0" i="0" u="none">
              <a:solidFill>
                <a:srgbClr val="000000"/>
              </a:solidFill>
              <a:latin typeface="Arial"/>
              <a:ea typeface="Arial"/>
              <a:cs typeface="Arial"/>
              <a:sym typeface="Arial"/>
            </a:endParaRPr>
          </a:p>
          <a:p>
            <a:pPr marL="250825" marR="0" lvl="0" indent="-250825" algn="l" rtl="0">
              <a:lnSpc>
                <a:spcPct val="90000"/>
              </a:lnSpc>
              <a:spcBef>
                <a:spcPts val="500"/>
              </a:spcBef>
              <a:spcAft>
                <a:spcPts val="0"/>
              </a:spcAft>
              <a:buClr>
                <a:srgbClr val="000000"/>
              </a:buClr>
              <a:buSzPts val="2200"/>
              <a:buFont typeface="Helvetica Neue"/>
              <a:buNone/>
            </a:pPr>
            <a:endParaRPr sz="2100" b="0" i="0" u="none">
              <a:solidFill>
                <a:srgbClr val="000000"/>
              </a:solidFill>
              <a:latin typeface="Arial"/>
              <a:ea typeface="Arial"/>
              <a:cs typeface="Arial"/>
              <a:sym typeface="Arial"/>
            </a:endParaRPr>
          </a:p>
          <a:p>
            <a:pPr marL="250825" marR="0" lvl="0" indent="-244475" algn="l" rtl="0">
              <a:lnSpc>
                <a:spcPct val="90000"/>
              </a:lnSpc>
              <a:spcBef>
                <a:spcPts val="500"/>
              </a:spcBef>
              <a:spcAft>
                <a:spcPts val="0"/>
              </a:spcAft>
              <a:buClr>
                <a:srgbClr val="0BD0D9"/>
              </a:buClr>
              <a:buSzPts val="1990"/>
              <a:buFont typeface="Arial"/>
              <a:buChar char="•"/>
            </a:pPr>
            <a:r>
              <a:rPr lang="en-US" sz="2100" b="0" i="0" u="none">
                <a:solidFill>
                  <a:srgbClr val="000000"/>
                </a:solidFill>
                <a:latin typeface="Arial"/>
                <a:ea typeface="Arial"/>
                <a:cs typeface="Arial"/>
                <a:sym typeface="Arial"/>
              </a:rPr>
              <a:t>Children work through the challenges at their own pace – challenge 1, challenge 2 and so on. They can access the challenges, which are usually kept in labelled baskets, independently. </a:t>
            </a:r>
            <a:endParaRPr sz="1300"/>
          </a:p>
          <a:p>
            <a:pPr marL="250825" marR="0" lvl="0" indent="-250825" algn="l" rtl="0">
              <a:lnSpc>
                <a:spcPct val="90000"/>
              </a:lnSpc>
              <a:spcBef>
                <a:spcPts val="500"/>
              </a:spcBef>
              <a:spcAft>
                <a:spcPts val="0"/>
              </a:spcAft>
              <a:buClr>
                <a:srgbClr val="000000"/>
              </a:buClr>
              <a:buSzPts val="2200"/>
              <a:buFont typeface="Helvetica Neue"/>
              <a:buNone/>
            </a:pPr>
            <a:endParaRPr sz="2100" b="0" i="0" u="none">
              <a:solidFill>
                <a:srgbClr val="000000"/>
              </a:solidFill>
              <a:latin typeface="Arial"/>
              <a:ea typeface="Arial"/>
              <a:cs typeface="Arial"/>
              <a:sym typeface="Arial"/>
            </a:endParaRPr>
          </a:p>
          <a:p>
            <a:pPr marL="250825" marR="0" lvl="0" indent="-244475" algn="l" rtl="0">
              <a:lnSpc>
                <a:spcPct val="90000"/>
              </a:lnSpc>
              <a:spcBef>
                <a:spcPts val="500"/>
              </a:spcBef>
              <a:spcAft>
                <a:spcPts val="0"/>
              </a:spcAft>
              <a:buClr>
                <a:srgbClr val="0BD0D9"/>
              </a:buClr>
              <a:buSzPts val="1990"/>
              <a:buFont typeface="Arial"/>
              <a:buChar char="•"/>
            </a:pPr>
            <a:r>
              <a:rPr lang="en-US" sz="2100" b="0" i="0" u="none">
                <a:solidFill>
                  <a:srgbClr val="000000"/>
                </a:solidFill>
                <a:latin typeface="Arial"/>
                <a:ea typeface="Arial"/>
                <a:cs typeface="Arial"/>
                <a:sym typeface="Arial"/>
              </a:rPr>
              <a:t>During this session, the teacher and TA provide support to those children who may need additional practise – e.g. 1:1, small group work, completing a practical activity.</a:t>
            </a:r>
            <a:endParaRPr sz="1300"/>
          </a:p>
          <a:p>
            <a:pPr marL="250825" marR="0" lvl="0" indent="-250825" algn="l" rtl="0">
              <a:lnSpc>
                <a:spcPct val="90000"/>
              </a:lnSpc>
              <a:spcBef>
                <a:spcPts val="500"/>
              </a:spcBef>
              <a:spcAft>
                <a:spcPts val="0"/>
              </a:spcAft>
              <a:buClr>
                <a:srgbClr val="000000"/>
              </a:buClr>
              <a:buSzPts val="2200"/>
              <a:buFont typeface="Helvetica Neue"/>
              <a:buNone/>
            </a:pPr>
            <a:endParaRPr sz="2100" b="0" i="0" u="none">
              <a:solidFill>
                <a:srgbClr val="000000"/>
              </a:solidFill>
              <a:latin typeface="Arial"/>
              <a:ea typeface="Arial"/>
              <a:cs typeface="Arial"/>
              <a:sym typeface="Arial"/>
            </a:endParaRPr>
          </a:p>
          <a:p>
            <a:pPr marL="250825" marR="0" lvl="0" indent="-244475" algn="l" rtl="0">
              <a:lnSpc>
                <a:spcPct val="90000"/>
              </a:lnSpc>
              <a:spcBef>
                <a:spcPts val="500"/>
              </a:spcBef>
              <a:spcAft>
                <a:spcPts val="0"/>
              </a:spcAft>
              <a:buClr>
                <a:srgbClr val="0BD0D9"/>
              </a:buClr>
              <a:buSzPts val="1990"/>
              <a:buFont typeface="Arial"/>
              <a:buChar char="•"/>
            </a:pPr>
            <a:r>
              <a:rPr lang="en-US" sz="2100" b="0" i="0" u="none">
                <a:solidFill>
                  <a:srgbClr val="000000"/>
                </a:solidFill>
                <a:latin typeface="Arial"/>
                <a:ea typeface="Arial"/>
                <a:cs typeface="Arial"/>
                <a:sym typeface="Arial"/>
              </a:rPr>
              <a:t>Those children who are demonstrating the ‘expected standard’ and require more of a challenge will be provided with greater depth activities where suitable.</a:t>
            </a:r>
            <a:endParaRPr sz="1300"/>
          </a:p>
          <a:p>
            <a:pPr marL="0" marR="0" lvl="0" indent="0" algn="l" rtl="0">
              <a:lnSpc>
                <a:spcPct val="100000"/>
              </a:lnSpc>
              <a:spcBef>
                <a:spcPts val="0"/>
              </a:spcBef>
              <a:spcAft>
                <a:spcPts val="0"/>
              </a:spcAft>
              <a:buNone/>
            </a:pPr>
            <a:endParaRPr sz="2200" b="0" i="0" u="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txBox="1">
            <a:spLocks noGrp="1"/>
          </p:cNvSpPr>
          <p:nvPr>
            <p:ph type="title"/>
          </p:nvPr>
        </p:nvSpPr>
        <p:spPr>
          <a:xfrm>
            <a:off x="554037" y="842962"/>
            <a:ext cx="8229600" cy="7191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70C0"/>
              </a:buClr>
              <a:buSzPts val="4000"/>
              <a:buFont typeface="Arial"/>
              <a:buNone/>
            </a:pPr>
            <a:r>
              <a:rPr lang="en-US" sz="3800" b="0" i="0" u="none">
                <a:solidFill>
                  <a:srgbClr val="0070C0"/>
                </a:solidFill>
                <a:latin typeface="Arial"/>
                <a:ea typeface="Arial"/>
                <a:cs typeface="Arial"/>
                <a:sym typeface="Arial"/>
              </a:rPr>
              <a:t>Practising skills in a variety of ways</a:t>
            </a:r>
            <a:endParaRPr sz="4200"/>
          </a:p>
        </p:txBody>
      </p:sp>
      <p:pic>
        <p:nvPicPr>
          <p:cNvPr id="195" name="Google Shape;195;p24" descr="http://www.clipartbest.com/cliparts/di8/Ko6/di8Ko68ie.gif"/>
          <p:cNvPicPr preferRelativeResize="0"/>
          <p:nvPr/>
        </p:nvPicPr>
        <p:blipFill rotWithShape="1">
          <a:blip r:embed="rId3">
            <a:alphaModFix/>
          </a:blip>
          <a:srcRect/>
          <a:stretch/>
        </p:blipFill>
        <p:spPr>
          <a:xfrm>
            <a:off x="6516687" y="3100387"/>
            <a:ext cx="1646237" cy="1901825"/>
          </a:xfrm>
          <a:prstGeom prst="rect">
            <a:avLst/>
          </a:prstGeom>
          <a:noFill/>
          <a:ln>
            <a:noFill/>
          </a:ln>
        </p:spPr>
      </p:pic>
      <p:sp>
        <p:nvSpPr>
          <p:cNvPr id="196" name="Google Shape;196;p24"/>
          <p:cNvSpPr txBox="1"/>
          <p:nvPr/>
        </p:nvSpPr>
        <p:spPr>
          <a:xfrm>
            <a:off x="971550" y="2878125"/>
            <a:ext cx="2904600" cy="604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50825" marR="0" lvl="0" indent="-250825" algn="ctr" rtl="0">
              <a:lnSpc>
                <a:spcPct val="90000"/>
              </a:lnSpc>
              <a:spcBef>
                <a:spcPts val="0"/>
              </a:spcBef>
              <a:spcAft>
                <a:spcPts val="0"/>
              </a:spcAft>
              <a:buClr>
                <a:srgbClr val="000000"/>
              </a:buClr>
              <a:buSzPts val="3600"/>
              <a:buFont typeface="Arial"/>
              <a:buNone/>
            </a:pPr>
            <a:r>
              <a:rPr lang="en-US" sz="3600" b="0" i="0" u="none">
                <a:solidFill>
                  <a:srgbClr val="000000"/>
                </a:solidFill>
                <a:latin typeface="Arial"/>
                <a:ea typeface="Arial"/>
                <a:cs typeface="Arial"/>
                <a:sym typeface="Arial"/>
              </a:rPr>
              <a:t>CONCRETE</a:t>
            </a:r>
            <a:endParaRPr/>
          </a:p>
        </p:txBody>
      </p:sp>
      <p:sp>
        <p:nvSpPr>
          <p:cNvPr id="197" name="Google Shape;197;p24"/>
          <p:cNvSpPr txBox="1"/>
          <p:nvPr/>
        </p:nvSpPr>
        <p:spPr>
          <a:xfrm>
            <a:off x="2555875" y="3622675"/>
            <a:ext cx="2836862" cy="598487"/>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50825" marR="0" lvl="0" indent="-250825" algn="ctr" rtl="0">
              <a:lnSpc>
                <a:spcPct val="90000"/>
              </a:lnSpc>
              <a:spcBef>
                <a:spcPts val="0"/>
              </a:spcBef>
              <a:spcAft>
                <a:spcPts val="0"/>
              </a:spcAft>
              <a:buClr>
                <a:srgbClr val="000000"/>
              </a:buClr>
              <a:buSzPts val="3600"/>
              <a:buFont typeface="Arial"/>
              <a:buNone/>
            </a:pPr>
            <a:r>
              <a:rPr lang="en-US" sz="3600" b="0" i="0" u="none">
                <a:solidFill>
                  <a:srgbClr val="000000"/>
                </a:solidFill>
                <a:latin typeface="Arial"/>
                <a:ea typeface="Arial"/>
                <a:cs typeface="Arial"/>
                <a:sym typeface="Arial"/>
              </a:rPr>
              <a:t>PICTORIAL</a:t>
            </a:r>
            <a:endParaRPr/>
          </a:p>
        </p:txBody>
      </p:sp>
      <p:sp>
        <p:nvSpPr>
          <p:cNvPr id="198" name="Google Shape;198;p24"/>
          <p:cNvSpPr txBox="1"/>
          <p:nvPr/>
        </p:nvSpPr>
        <p:spPr>
          <a:xfrm>
            <a:off x="3743325" y="4335450"/>
            <a:ext cx="2773200" cy="6048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250825" marR="0" lvl="0" indent="-250825" algn="ctr" rtl="0">
              <a:lnSpc>
                <a:spcPct val="90000"/>
              </a:lnSpc>
              <a:spcBef>
                <a:spcPts val="0"/>
              </a:spcBef>
              <a:spcAft>
                <a:spcPts val="0"/>
              </a:spcAft>
              <a:buClr>
                <a:srgbClr val="000000"/>
              </a:buClr>
              <a:buSzPts val="3600"/>
              <a:buFont typeface="Arial"/>
              <a:buNone/>
            </a:pPr>
            <a:r>
              <a:rPr lang="en-US" sz="3600" b="0" i="0" u="none">
                <a:solidFill>
                  <a:srgbClr val="000000"/>
                </a:solidFill>
                <a:latin typeface="Arial"/>
                <a:ea typeface="Arial"/>
                <a:cs typeface="Arial"/>
                <a:sym typeface="Arial"/>
              </a:rPr>
              <a:t>ABSTRACT</a:t>
            </a:r>
            <a:endParaRPr/>
          </a:p>
        </p:txBody>
      </p:sp>
      <p:sp>
        <p:nvSpPr>
          <p:cNvPr id="199" name="Google Shape;199;p24"/>
          <p:cNvSpPr txBox="1"/>
          <p:nvPr/>
        </p:nvSpPr>
        <p:spPr>
          <a:xfrm>
            <a:off x="728662" y="1782762"/>
            <a:ext cx="7840662" cy="1098550"/>
          </a:xfrm>
          <a:prstGeom prst="rect">
            <a:avLst/>
          </a:prstGeom>
          <a:noFill/>
          <a:ln>
            <a:noFill/>
          </a:ln>
        </p:spPr>
        <p:txBody>
          <a:bodyPr spcFirstLastPara="1" wrap="square" lIns="91425" tIns="45700" rIns="91425" bIns="45700" anchor="t" anchorCtr="0">
            <a:noAutofit/>
          </a:bodyPr>
          <a:lstStyle/>
          <a:p>
            <a:pPr marL="250825" marR="0" lvl="0" indent="-250825" algn="l" rtl="0">
              <a:lnSpc>
                <a:spcPct val="9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Children should demonstrate the skill being taught in 3 different ways and should be confident moving between them.  </a:t>
            </a:r>
            <a:endParaRPr/>
          </a:p>
        </p:txBody>
      </p:sp>
      <p:sp>
        <p:nvSpPr>
          <p:cNvPr id="200" name="Google Shape;200;p24"/>
          <p:cNvSpPr txBox="1"/>
          <p:nvPr/>
        </p:nvSpPr>
        <p:spPr>
          <a:xfrm>
            <a:off x="728662" y="4954587"/>
            <a:ext cx="7800975" cy="1158875"/>
          </a:xfrm>
          <a:prstGeom prst="rect">
            <a:avLst/>
          </a:prstGeom>
          <a:noFill/>
          <a:ln>
            <a:noFill/>
          </a:ln>
        </p:spPr>
        <p:txBody>
          <a:bodyPr spcFirstLastPara="1" wrap="square" lIns="91425" tIns="45700" rIns="91425" bIns="45700" anchor="t" anchorCtr="0">
            <a:noAutofit/>
          </a:bodyPr>
          <a:lstStyle/>
          <a:p>
            <a:pPr marL="250825" marR="0" lvl="0" indent="-250825" algn="l" rtl="0">
              <a:lnSpc>
                <a:spcPct val="90000"/>
              </a:lnSpc>
              <a:spcBef>
                <a:spcPts val="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This is called the CPA approach. </a:t>
            </a:r>
            <a:endParaRPr/>
          </a:p>
          <a:p>
            <a:pPr marL="250825" marR="0" lvl="0" indent="-250825" algn="l" rtl="0">
              <a:lnSpc>
                <a:spcPct val="90000"/>
              </a:lnSpc>
              <a:spcBef>
                <a:spcPts val="500"/>
              </a:spcBef>
              <a:spcAft>
                <a:spcPts val="0"/>
              </a:spcAft>
              <a:buClr>
                <a:srgbClr val="000000"/>
              </a:buClr>
              <a:buSzPts val="2400"/>
              <a:buFont typeface="Arial"/>
              <a:buNone/>
            </a:pPr>
            <a:r>
              <a:rPr lang="en-US" sz="2400" b="0" i="0" u="none">
                <a:solidFill>
                  <a:srgbClr val="000000"/>
                </a:solidFill>
                <a:latin typeface="Arial"/>
                <a:ea typeface="Arial"/>
                <a:cs typeface="Arial"/>
                <a:sym typeface="Arial"/>
              </a:rPr>
              <a:t>By doing this, children are demonstrating that they are working at the expected standard.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Pushpin">
  <a:themeElements>
    <a:clrScheme name="Pushpin">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2391</Words>
  <Application>Microsoft Office PowerPoint</Application>
  <PresentationFormat>On-screen Show (4:3)</PresentationFormat>
  <Paragraphs>425</Paragraphs>
  <Slides>41</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41</vt:i4>
      </vt:variant>
    </vt:vector>
  </HeadingPairs>
  <TitlesOfParts>
    <vt:vector size="52" baseType="lpstr">
      <vt:lpstr>Courgette</vt:lpstr>
      <vt:lpstr>Comic Sans MS</vt:lpstr>
      <vt:lpstr>Courier New</vt:lpstr>
      <vt:lpstr>Constantia</vt:lpstr>
      <vt:lpstr>Arial</vt:lpstr>
      <vt:lpstr>Libre Franklin</vt:lpstr>
      <vt:lpstr>Helvetica Neue</vt:lpstr>
      <vt:lpstr>Pushpin</vt:lpstr>
      <vt:lpstr>1_Pushpin</vt:lpstr>
      <vt:lpstr>2_Pushpin</vt:lpstr>
      <vt:lpstr>3_Pushpin</vt:lpstr>
      <vt:lpstr>Maths at Boldmere Infant and Nursery School Year 2  Parent Information PowerPoint</vt:lpstr>
      <vt:lpstr>PowerPoint Presentation</vt:lpstr>
      <vt:lpstr>PowerPoint Presentation</vt:lpstr>
      <vt:lpstr>PowerPoint Presentation</vt:lpstr>
      <vt:lpstr>How do we teach in Year 2?</vt:lpstr>
      <vt:lpstr>How do we teach in Year 2?</vt:lpstr>
      <vt:lpstr>How do we teach in Year 2?</vt:lpstr>
      <vt:lpstr>How do we teach in Year 2?</vt:lpstr>
      <vt:lpstr>Practising skills in a variety of ways</vt:lpstr>
      <vt:lpstr>PowerPoint Presentation</vt:lpstr>
      <vt:lpstr>What do we teach in Year 2?</vt:lpstr>
      <vt:lpstr>Fluency</vt:lpstr>
      <vt:lpstr>Fluency</vt:lpstr>
      <vt:lpstr>Reasoning</vt:lpstr>
      <vt:lpstr>Problem Solving</vt:lpstr>
      <vt:lpstr>Problem Solving</vt:lpstr>
      <vt:lpstr>Anchor Tasks</vt:lpstr>
      <vt:lpstr>Anchor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The 4 Operations</vt:lpstr>
      <vt:lpstr>Addition</vt:lpstr>
      <vt:lpstr>Addition</vt:lpstr>
      <vt:lpstr>Subtraction</vt:lpstr>
      <vt:lpstr>Subtraction</vt:lpstr>
      <vt:lpstr>Multiplication</vt:lpstr>
      <vt:lpstr>Division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Boldmere Infant and Nursery School Year 2  Parent Information PowerPoint 2020-21</dc:title>
  <dc:creator>J Sandford</dc:creator>
  <cp:lastModifiedBy>Office 2016</cp:lastModifiedBy>
  <cp:revision>2</cp:revision>
  <dcterms:modified xsi:type="dcterms:W3CDTF">2021-10-13T13:49:49Z</dcterms:modified>
</cp:coreProperties>
</file>