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58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6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2909A6A-E0E1-4877-8310-9D189B97A42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009DCC-4999-4330-8FD1-11F2DC70F0E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49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9A6A-E0E1-4877-8310-9D189B97A42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DCC-4999-4330-8FD1-11F2DC70F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2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9A6A-E0E1-4877-8310-9D189B97A42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DCC-4999-4330-8FD1-11F2DC70F0E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66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9A6A-E0E1-4877-8310-9D189B97A42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DCC-4999-4330-8FD1-11F2DC70F0E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98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9A6A-E0E1-4877-8310-9D189B97A42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DCC-4999-4330-8FD1-11F2DC70F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9A6A-E0E1-4877-8310-9D189B97A42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DCC-4999-4330-8FD1-11F2DC70F0E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863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9A6A-E0E1-4877-8310-9D189B97A42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DCC-4999-4330-8FD1-11F2DC70F0E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0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9A6A-E0E1-4877-8310-9D189B97A42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DCC-4999-4330-8FD1-11F2DC70F0E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111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9A6A-E0E1-4877-8310-9D189B97A42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DCC-4999-4330-8FD1-11F2DC70F0E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82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9A6A-E0E1-4877-8310-9D189B97A42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DCC-4999-4330-8FD1-11F2DC70F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27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9A6A-E0E1-4877-8310-9D189B97A42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DCC-4999-4330-8FD1-11F2DC70F0E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9A6A-E0E1-4877-8310-9D189B97A42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DCC-4999-4330-8FD1-11F2DC70F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14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9A6A-E0E1-4877-8310-9D189B97A42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DCC-4999-4330-8FD1-11F2DC70F0E2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42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9A6A-E0E1-4877-8310-9D189B97A42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DCC-4999-4330-8FD1-11F2DC70F0E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9A6A-E0E1-4877-8310-9D189B97A42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DCC-4999-4330-8FD1-11F2DC70F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66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9A6A-E0E1-4877-8310-9D189B97A42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DCC-4999-4330-8FD1-11F2DC70F0E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85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9A6A-E0E1-4877-8310-9D189B97A42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9DCC-4999-4330-8FD1-11F2DC70F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9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909A6A-E0E1-4877-8310-9D189B97A42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009DCC-4999-4330-8FD1-11F2DC70F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41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YmyYpUFHik" TargetMode="External"/><Relationship Id="rId2" Type="http://schemas.openxmlformats.org/officeDocument/2006/relationships/hyperlink" Target="https://www.youtube.com/watch?v=7ZWB5-aXMXQ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N-0LpHKnZ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Letter-join Plus 36" panose="02000505000000020003" pitchFamily="50" charset="0"/>
              </a:rPr>
              <a:t>L.O: To research a historical figure</a:t>
            </a:r>
            <a:endParaRPr lang="en-GB" u="sng" dirty="0">
              <a:latin typeface="Letter-join Plus 3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Letter-join Plus 36" panose="02000505000000020003" pitchFamily="50" charset="0"/>
              </a:rPr>
              <a:t>Success Criteria: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Letter-join Plus 36" panose="02000505000000020003" pitchFamily="50" charset="0"/>
              </a:rPr>
              <a:t>I can understand </a:t>
            </a:r>
            <a:r>
              <a:rPr lang="en-GB" dirty="0">
                <a:solidFill>
                  <a:schemeClr val="tx1"/>
                </a:solidFill>
                <a:latin typeface="Letter-join Plus 36" panose="02000505000000020003" pitchFamily="50" charset="0"/>
              </a:rPr>
              <a:t>what an archaeologist 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Letter-join Plus 36" panose="02000505000000020003" pitchFamily="50" charset="0"/>
              </a:rPr>
              <a:t>Retrieve </a:t>
            </a:r>
            <a:r>
              <a:rPr lang="en-GB" dirty="0" smtClean="0">
                <a:solidFill>
                  <a:schemeClr val="tx1"/>
                </a:solidFill>
                <a:latin typeface="Letter-join Plus 36" panose="02000505000000020003" pitchFamily="50" charset="0"/>
              </a:rPr>
              <a:t>information from </a:t>
            </a:r>
            <a:r>
              <a:rPr lang="en-GB" smtClean="0">
                <a:solidFill>
                  <a:schemeClr val="tx1"/>
                </a:solidFill>
                <a:latin typeface="Letter-join Plus 36" panose="02000505000000020003" pitchFamily="50" charset="0"/>
              </a:rPr>
              <a:t>different sources</a:t>
            </a:r>
            <a:endParaRPr lang="en-GB" dirty="0">
              <a:solidFill>
                <a:schemeClr val="tx1"/>
              </a:solidFill>
              <a:latin typeface="Letter-join Plus 36" panose="02000505000000020003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Letter-join Plus 36" panose="02000505000000020003" pitchFamily="50" charset="0"/>
              </a:rPr>
              <a:t>Retell </a:t>
            </a:r>
            <a:r>
              <a:rPr lang="en-GB" dirty="0">
                <a:solidFill>
                  <a:schemeClr val="tx1"/>
                </a:solidFill>
                <a:latin typeface="Letter-join Plus 36" panose="02000505000000020003" pitchFamily="50" charset="0"/>
              </a:rPr>
              <a:t>key findings </a:t>
            </a:r>
            <a:r>
              <a:rPr lang="en-GB" dirty="0" smtClean="0">
                <a:solidFill>
                  <a:schemeClr val="tx1"/>
                </a:solidFill>
                <a:latin typeface="Letter-join Plus 36" panose="02000505000000020003" pitchFamily="50" charset="0"/>
              </a:rPr>
              <a:t>in a storyboard </a:t>
            </a:r>
            <a:endParaRPr lang="en-GB" dirty="0">
              <a:solidFill>
                <a:schemeClr val="tx1"/>
              </a:solidFill>
              <a:latin typeface="Letter-join Plus 36" panose="02000505000000020003" pitchFamily="50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50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gyptianholiday.net/valleysun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38314" y="214314"/>
            <a:ext cx="8643937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Early morning on the 3</a:t>
            </a:r>
            <a:r>
              <a:rPr lang="en-GB" altLang="en-US" sz="2400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rd</a:t>
            </a:r>
            <a:r>
              <a:rPr lang="en-GB" altLang="en-US" sz="2400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November 1922, in a hot and dusty valley in Egypt.</a:t>
            </a:r>
          </a:p>
          <a:p>
            <a:pPr eaLnBrk="1" hangingPunct="1"/>
            <a:endParaRPr lang="en-GB" altLang="en-US" sz="2400" b="1" dirty="0">
              <a:solidFill>
                <a:schemeClr val="bg1"/>
              </a:solidFill>
              <a:latin typeface="Letter-join Plus 36" panose="02000505000000020003" pitchFamily="50" charset="0"/>
            </a:endParaRPr>
          </a:p>
          <a:p>
            <a:pPr eaLnBrk="1" hangingPunct="1"/>
            <a:r>
              <a:rPr lang="en-GB" altLang="en-US" sz="2400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Egyptian workers were searching, digging away sand and stones.</a:t>
            </a:r>
          </a:p>
          <a:p>
            <a:pPr eaLnBrk="1" hangingPunct="1"/>
            <a:endParaRPr lang="en-GB" altLang="en-US" sz="2400" b="1" dirty="0">
              <a:solidFill>
                <a:schemeClr val="bg1"/>
              </a:solidFill>
              <a:latin typeface="Letter-join Plus 36" panose="02000505000000020003" pitchFamily="50" charset="0"/>
            </a:endParaRPr>
          </a:p>
          <a:p>
            <a:pPr eaLnBrk="1" hangingPunct="1"/>
            <a:r>
              <a:rPr lang="en-GB" altLang="en-US" sz="2400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They didn’t hold out</a:t>
            </a:r>
            <a:r>
              <a:rPr lang="en-GB" altLang="en-US" sz="2400" dirty="0">
                <a:solidFill>
                  <a:schemeClr val="bg1"/>
                </a:solidFill>
                <a:latin typeface="Letter-join Plus 36" panose="02000505000000020003" pitchFamily="50" charset="0"/>
              </a:rPr>
              <a:t> </a:t>
            </a:r>
            <a:r>
              <a:rPr lang="en-GB" altLang="en-US" sz="2800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much hope.</a:t>
            </a:r>
          </a:p>
        </p:txBody>
      </p:sp>
    </p:spTree>
    <p:extLst>
      <p:ext uri="{BB962C8B-B14F-4D97-AF65-F5344CB8AC3E}">
        <p14:creationId xmlns:p14="http://schemas.microsoft.com/office/powerpoint/2010/main" val="3100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vsatx.org/gallery/joSlaight/bayarea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876"/>
            <a:ext cx="5037138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94443" y="1053614"/>
            <a:ext cx="451348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rgbClr val="FF0000"/>
                </a:solidFill>
                <a:latin typeface="Letter-join Plus 36" panose="02000505000000020003" pitchFamily="50" charset="0"/>
              </a:rPr>
              <a:t>A young boy crouched a few feet away.  His job was to fetch water to the workers.  He sat digging in the sand with a stick.  Suddenly he hit a hard surface.</a:t>
            </a:r>
          </a:p>
          <a:p>
            <a:pPr eaLnBrk="1" hangingPunct="1"/>
            <a:endParaRPr lang="en-GB" altLang="en-US" sz="2400" b="1" dirty="0">
              <a:solidFill>
                <a:srgbClr val="FF0000"/>
              </a:solidFill>
              <a:latin typeface="Letter-join Plus 36" panose="02000505000000020003" pitchFamily="50" charset="0"/>
            </a:endParaRPr>
          </a:p>
          <a:p>
            <a:pPr eaLnBrk="1" hangingPunct="1"/>
            <a:r>
              <a:rPr lang="en-GB" altLang="en-US" sz="2400" b="1" dirty="0">
                <a:solidFill>
                  <a:srgbClr val="FF0000"/>
                </a:solidFill>
                <a:latin typeface="Letter-join Plus 36" panose="02000505000000020003" pitchFamily="50" charset="0"/>
              </a:rPr>
              <a:t>He dug furiously and found a stone step.  </a:t>
            </a:r>
          </a:p>
          <a:p>
            <a:pPr eaLnBrk="1" hangingPunct="1"/>
            <a:endParaRPr lang="en-GB" altLang="en-US" sz="2400" b="1" dirty="0">
              <a:solidFill>
                <a:srgbClr val="FF0000"/>
              </a:solidFill>
              <a:latin typeface="Letter-join Plus 36" panose="02000505000000020003" pitchFamily="50" charset="0"/>
            </a:endParaRPr>
          </a:p>
          <a:p>
            <a:pPr eaLnBrk="1" hangingPunct="1"/>
            <a:r>
              <a:rPr lang="en-GB" altLang="en-US" sz="2400" b="1" dirty="0">
                <a:solidFill>
                  <a:srgbClr val="FF0000"/>
                </a:solidFill>
                <a:latin typeface="Letter-join Plus 36" panose="02000505000000020003" pitchFamily="50" charset="0"/>
              </a:rPr>
              <a:t>He stared at it – then covered it over and ran to tell Howard Carter what he’d found.</a:t>
            </a:r>
          </a:p>
        </p:txBody>
      </p:sp>
    </p:spTree>
    <p:extLst>
      <p:ext uri="{BB962C8B-B14F-4D97-AF65-F5344CB8AC3E}">
        <p14:creationId xmlns:p14="http://schemas.microsoft.com/office/powerpoint/2010/main" val="324034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eocities.com/Athens/Forum/3404/ent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2" y="1071563"/>
            <a:ext cx="5729696" cy="431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11497" y="410778"/>
            <a:ext cx="8643938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latin typeface="Letter-join Plus 36" panose="02000505000000020003" pitchFamily="50" charset="0"/>
              </a:rPr>
              <a:t>Carter ordered the workers to clear away the sand.  Gradually they found 12 more steps</a:t>
            </a:r>
            <a:r>
              <a:rPr lang="en-GB" altLang="en-US" sz="2400" b="1" dirty="0" smtClean="0">
                <a:latin typeface="Letter-join Plus 36" panose="02000505000000020003" pitchFamily="50" charset="0"/>
              </a:rPr>
              <a:t>.</a:t>
            </a:r>
          </a:p>
          <a:p>
            <a:pPr eaLnBrk="1" hangingPunct="1"/>
            <a:endParaRPr lang="en-GB" altLang="en-US" sz="2400" b="1" dirty="0">
              <a:latin typeface="Letter-join Plus 36" panose="02000505000000020003" pitchFamily="50" charset="0"/>
            </a:endParaRPr>
          </a:p>
          <a:p>
            <a:pPr eaLnBrk="1" hangingPunct="1"/>
            <a:endParaRPr lang="en-GB" altLang="en-US" sz="2400" b="1" dirty="0">
              <a:latin typeface="Letter-join Plus 36" panose="02000505000000020003" pitchFamily="50" charset="0"/>
            </a:endParaRPr>
          </a:p>
          <a:p>
            <a:pPr eaLnBrk="1" hangingPunct="1"/>
            <a:endParaRPr lang="en-GB" altLang="en-US" sz="2400" b="1" dirty="0">
              <a:latin typeface="Letter-join Plus 36" panose="02000505000000020003" pitchFamily="50" charset="0"/>
            </a:endParaRPr>
          </a:p>
          <a:p>
            <a:pPr eaLnBrk="1" hangingPunct="1"/>
            <a:endParaRPr lang="en-GB" altLang="en-US" sz="2400" b="1" dirty="0">
              <a:latin typeface="Letter-join Plus 36" panose="02000505000000020003" pitchFamily="50" charset="0"/>
            </a:endParaRPr>
          </a:p>
          <a:p>
            <a:pPr eaLnBrk="1" hangingPunct="1"/>
            <a:endParaRPr lang="en-GB" altLang="en-US" sz="2400" b="1" dirty="0" smtClean="0">
              <a:latin typeface="Letter-join Plus 36" panose="02000505000000020003" pitchFamily="50" charset="0"/>
            </a:endParaRPr>
          </a:p>
          <a:p>
            <a:pPr eaLnBrk="1" hangingPunct="1"/>
            <a:endParaRPr lang="en-GB" altLang="en-US" sz="2400" b="1" dirty="0">
              <a:latin typeface="Letter-join Plus 36" panose="02000505000000020003" pitchFamily="50" charset="0"/>
            </a:endParaRPr>
          </a:p>
          <a:p>
            <a:pPr eaLnBrk="1" hangingPunct="1"/>
            <a:endParaRPr lang="en-GB" altLang="en-US" sz="2400" b="1" dirty="0">
              <a:latin typeface="Letter-join Plus 36" panose="02000505000000020003" pitchFamily="50" charset="0"/>
            </a:endParaRPr>
          </a:p>
          <a:p>
            <a:pPr eaLnBrk="1" hangingPunct="1"/>
            <a:endParaRPr lang="en-GB" altLang="en-US" sz="2400" b="1" dirty="0">
              <a:latin typeface="Letter-join Plus 36" panose="02000505000000020003" pitchFamily="50" charset="0"/>
            </a:endParaRPr>
          </a:p>
          <a:p>
            <a:pPr eaLnBrk="1" hangingPunct="1"/>
            <a:endParaRPr lang="en-GB" altLang="en-US" sz="2400" b="1" dirty="0">
              <a:latin typeface="Letter-join Plus 36" panose="02000505000000020003" pitchFamily="50" charset="0"/>
            </a:endParaRPr>
          </a:p>
          <a:p>
            <a:pPr eaLnBrk="1" hangingPunct="1"/>
            <a:endParaRPr lang="en-GB" altLang="en-US" sz="2400" b="1" dirty="0">
              <a:latin typeface="Letter-join Plus 36" panose="02000505000000020003" pitchFamily="50" charset="0"/>
            </a:endParaRPr>
          </a:p>
          <a:p>
            <a:pPr eaLnBrk="1" hangingPunct="1"/>
            <a:endParaRPr lang="en-GB" altLang="en-US" sz="2400" b="1" dirty="0">
              <a:latin typeface="Letter-join Plus 36" panose="02000505000000020003" pitchFamily="50" charset="0"/>
            </a:endParaRPr>
          </a:p>
          <a:p>
            <a:pPr eaLnBrk="1" hangingPunct="1"/>
            <a:endParaRPr lang="en-GB" altLang="en-US" sz="2400" b="1" dirty="0">
              <a:latin typeface="Letter-join Plus 36" panose="02000505000000020003" pitchFamily="50" charset="0"/>
            </a:endParaRPr>
          </a:p>
          <a:p>
            <a:pPr eaLnBrk="1" hangingPunct="1"/>
            <a:r>
              <a:rPr lang="en-GB" altLang="en-US" sz="2400" b="1" dirty="0">
                <a:latin typeface="Letter-join Plus 36" panose="02000505000000020003" pitchFamily="50" charset="0"/>
              </a:rPr>
              <a:t>Then they found the top part of a door made of brick and plaster.  On the door was a stamp.  This meant the tomb was royal and it was intact.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2" y="5382306"/>
            <a:ext cx="1647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32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ntertainment.timesonline.co.uk/multimedia/archive/00220/1tut_22041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357189"/>
            <a:ext cx="38576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3214688"/>
            <a:ext cx="38481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Triangle 4"/>
          <p:cNvSpPr/>
          <p:nvPr/>
        </p:nvSpPr>
        <p:spPr>
          <a:xfrm rot="10319405" flipH="1">
            <a:off x="6284914" y="3132138"/>
            <a:ext cx="1000125" cy="306705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ight Triangle 5"/>
          <p:cNvSpPr/>
          <p:nvPr/>
        </p:nvSpPr>
        <p:spPr>
          <a:xfrm>
            <a:off x="6238876" y="6286501"/>
            <a:ext cx="2143125" cy="42862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025063" y="3143251"/>
            <a:ext cx="500062" cy="3571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Flowchart: Manual Input 7"/>
          <p:cNvSpPr/>
          <p:nvPr/>
        </p:nvSpPr>
        <p:spPr>
          <a:xfrm rot="380173" flipV="1">
            <a:off x="6867525" y="3052763"/>
            <a:ext cx="3500438" cy="792162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78665" y="563191"/>
            <a:ext cx="42148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FF0000"/>
                </a:solidFill>
                <a:latin typeface="Letter-join Plus 36" panose="02000505000000020003" pitchFamily="50" charset="0"/>
              </a:rPr>
              <a:t>Carter ordered the workers to cover the steps over again so nobody else would find the tomb.</a:t>
            </a:r>
          </a:p>
          <a:p>
            <a:pPr eaLnBrk="1" hangingPunct="1"/>
            <a:endParaRPr lang="en-GB" altLang="en-US" sz="2400" dirty="0">
              <a:solidFill>
                <a:srgbClr val="FF0000"/>
              </a:solidFill>
              <a:latin typeface="Letter-join Plus 36" panose="02000505000000020003" pitchFamily="50" charset="0"/>
            </a:endParaRPr>
          </a:p>
          <a:p>
            <a:pPr eaLnBrk="1" hangingPunct="1"/>
            <a:r>
              <a:rPr lang="en-GB" altLang="en-US" sz="2400" dirty="0">
                <a:solidFill>
                  <a:srgbClr val="FF0000"/>
                </a:solidFill>
                <a:latin typeface="Letter-join Plus 36" panose="02000505000000020003" pitchFamily="50" charset="0"/>
              </a:rPr>
              <a:t>He sent a telegram to Lord </a:t>
            </a:r>
            <a:r>
              <a:rPr lang="en-GB" altLang="en-US" sz="2400" dirty="0" err="1">
                <a:solidFill>
                  <a:srgbClr val="FF0000"/>
                </a:solidFill>
                <a:latin typeface="Letter-join Plus 36" panose="02000505000000020003" pitchFamily="50" charset="0"/>
              </a:rPr>
              <a:t>Carnarvan</a:t>
            </a:r>
            <a:r>
              <a:rPr lang="en-GB" altLang="en-US" sz="2400" dirty="0">
                <a:solidFill>
                  <a:srgbClr val="FF0000"/>
                </a:solidFill>
                <a:latin typeface="Letter-join Plus 36" panose="02000505000000020003" pitchFamily="50" charset="0"/>
              </a:rPr>
              <a:t> in Scotland, asking him to come at once.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09750" y="4286251"/>
            <a:ext cx="485775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Letter-join Plus 36" panose="02000505000000020003" pitchFamily="50" charset="0"/>
              </a:rPr>
              <a:t>How long did it take </a:t>
            </a:r>
            <a:r>
              <a:rPr lang="en-GB" altLang="en-US" sz="2400" dirty="0" err="1">
                <a:latin typeface="Letter-join Plus 36" panose="02000505000000020003" pitchFamily="50" charset="0"/>
              </a:rPr>
              <a:t>Carnarvan</a:t>
            </a:r>
            <a:r>
              <a:rPr lang="en-GB" altLang="en-US" sz="2400" dirty="0">
                <a:latin typeface="Letter-join Plus 36" panose="02000505000000020003" pitchFamily="50" charset="0"/>
              </a:rPr>
              <a:t> to arrive?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09751" y="5072064"/>
            <a:ext cx="4429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 err="1">
                <a:solidFill>
                  <a:srgbClr val="FF0000"/>
                </a:solidFill>
                <a:latin typeface="Letter-join Plus 36" panose="02000505000000020003" pitchFamily="50" charset="0"/>
              </a:rPr>
              <a:t>Carnarvan</a:t>
            </a:r>
            <a:r>
              <a:rPr lang="en-GB" altLang="en-US" sz="2400" dirty="0">
                <a:solidFill>
                  <a:srgbClr val="FF0000"/>
                </a:solidFill>
                <a:latin typeface="Letter-join Plus 36" panose="02000505000000020003" pitchFamily="50" charset="0"/>
              </a:rPr>
              <a:t> and his daughter, Lady Evelyn arrived at the town of Luxor 2 weeks later and met Carter. </a:t>
            </a:r>
          </a:p>
        </p:txBody>
      </p:sp>
    </p:spTree>
    <p:extLst>
      <p:ext uri="{BB962C8B-B14F-4D97-AF65-F5344CB8AC3E}">
        <p14:creationId xmlns:p14="http://schemas.microsoft.com/office/powerpoint/2010/main" val="177387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34818" y="776015"/>
            <a:ext cx="421481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latin typeface="Letter-join Plus 36" panose="02000505000000020003" pitchFamily="50" charset="0"/>
              </a:rPr>
              <a:t>Next day, Howard Carter asked the workers to break down the door.  They found a passage way blocked by rubble.  Clearing them away they found...</a:t>
            </a:r>
          </a:p>
          <a:p>
            <a:pPr eaLnBrk="1" hangingPunct="1"/>
            <a:endParaRPr lang="en-GB" altLang="en-US" sz="2400" b="1" dirty="0">
              <a:latin typeface="Letter-join Plus 36" panose="02000505000000020003" pitchFamily="50" charset="0"/>
            </a:endParaRPr>
          </a:p>
          <a:p>
            <a:pPr eaLnBrk="1" hangingPunct="1"/>
            <a:r>
              <a:rPr lang="en-GB" altLang="en-US" sz="2400" b="1" dirty="0">
                <a:latin typeface="Letter-join Plus 36" panose="02000505000000020003" pitchFamily="50" charset="0"/>
              </a:rPr>
              <a:t>A second door.</a:t>
            </a:r>
          </a:p>
          <a:p>
            <a:pPr eaLnBrk="1" hangingPunct="1"/>
            <a:endParaRPr lang="en-GB" altLang="en-US" sz="2400" b="1" dirty="0">
              <a:latin typeface="Letter-join Plus 36" panose="02000505000000020003" pitchFamily="50" charset="0"/>
            </a:endParaRPr>
          </a:p>
          <a:p>
            <a:pPr eaLnBrk="1" hangingPunct="1"/>
            <a:r>
              <a:rPr lang="en-GB" altLang="en-US" sz="2400" b="1" dirty="0">
                <a:latin typeface="Letter-join Plus 36" panose="02000505000000020003" pitchFamily="50" charset="0"/>
              </a:rPr>
              <a:t>Carter took an iron bar and made a tiny hole in the top left hand corner.  The bar passed through so the passage was clear.  </a:t>
            </a:r>
          </a:p>
        </p:txBody>
      </p:sp>
      <p:pic>
        <p:nvPicPr>
          <p:cNvPr id="11267" name="Picture 2" descr="http://www.usu.edu/markdamen/1320Hist&amp;Civ/slides/04troy/howardca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65137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38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855" y="382907"/>
            <a:ext cx="6832600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http://bestanimations.com/Nature/Fire/Candles/Candle-06-ju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5524500"/>
            <a:ext cx="9810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70042" y="691516"/>
            <a:ext cx="42148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latin typeface="Letter-join Plus 36" panose="02000505000000020003" pitchFamily="50" charset="0"/>
              </a:rPr>
              <a:t>Carter took a candle and put it up to the hole to test for dangerous gas.</a:t>
            </a:r>
          </a:p>
          <a:p>
            <a:pPr eaLnBrk="1" hangingPunct="1"/>
            <a:endParaRPr lang="en-GB" altLang="en-US" sz="2400" b="1" dirty="0">
              <a:latin typeface="Letter-join Plus 36" panose="02000505000000020003" pitchFamily="50" charset="0"/>
            </a:endParaRPr>
          </a:p>
          <a:p>
            <a:pPr eaLnBrk="1" hangingPunct="1"/>
            <a:r>
              <a:rPr lang="en-GB" altLang="en-US" sz="2400" b="1" dirty="0">
                <a:latin typeface="Letter-join Plus 36" panose="02000505000000020003" pitchFamily="50" charset="0"/>
              </a:rPr>
              <a:t>Then he widened the hole and looked in.</a:t>
            </a:r>
          </a:p>
          <a:p>
            <a:pPr eaLnBrk="1" hangingPunct="1"/>
            <a:endParaRPr lang="en-GB" altLang="en-US" sz="2400" b="1" dirty="0">
              <a:latin typeface="Letter-join Plus 36" panose="02000505000000020003" pitchFamily="50" charset="0"/>
            </a:endParaRPr>
          </a:p>
          <a:p>
            <a:pPr eaLnBrk="1" hangingPunct="1"/>
            <a:r>
              <a:rPr lang="en-GB" altLang="en-US" sz="2400" b="1" dirty="0">
                <a:latin typeface="Letter-join Plus 36" panose="02000505000000020003" pitchFamily="50" charset="0"/>
              </a:rPr>
              <a:t>At first he saw nothing – then his eyes adjusted.</a:t>
            </a:r>
          </a:p>
          <a:p>
            <a:pPr eaLnBrk="1" hangingPunct="1"/>
            <a:endParaRPr lang="en-GB" altLang="en-US" sz="2400" b="1" dirty="0">
              <a:latin typeface="Letter-join Plus 36" panose="02000505000000020003" pitchFamily="50" charset="0"/>
            </a:endParaRPr>
          </a:p>
          <a:p>
            <a:pPr eaLnBrk="1" hangingPunct="1"/>
            <a:r>
              <a:rPr lang="en-GB" altLang="en-US" sz="2400" b="1" dirty="0">
                <a:latin typeface="Letter-join Plus 36" panose="02000505000000020003" pitchFamily="50" charset="0"/>
              </a:rPr>
              <a:t>“Can you see anything,” asked Lord </a:t>
            </a:r>
            <a:r>
              <a:rPr lang="en-GB" altLang="en-US" sz="2400" b="1" dirty="0" err="1">
                <a:latin typeface="Letter-join Plus 36" panose="02000505000000020003" pitchFamily="50" charset="0"/>
              </a:rPr>
              <a:t>Carnarvan</a:t>
            </a:r>
            <a:endParaRPr lang="en-GB" altLang="en-US" sz="2400" b="1" dirty="0">
              <a:latin typeface="Letter-join Plus 36" panose="02000505000000020003" pitchFamily="50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86625" y="5033511"/>
            <a:ext cx="4214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rgbClr val="FF0000"/>
                </a:solidFill>
                <a:latin typeface="Letter-join Plus 36" panose="02000505000000020003" pitchFamily="50" charset="0"/>
              </a:rPr>
              <a:t>“Yes”, </a:t>
            </a:r>
            <a:r>
              <a:rPr lang="en-GB" altLang="en-US" sz="2400" b="1" dirty="0">
                <a:latin typeface="Letter-join Plus 36" panose="02000505000000020003" pitchFamily="50" charset="0"/>
              </a:rPr>
              <a:t>replied Carter</a:t>
            </a:r>
          </a:p>
          <a:p>
            <a:pPr eaLnBrk="1" hangingPunct="1"/>
            <a:endParaRPr lang="en-GB" altLang="en-US" sz="2400" b="1" dirty="0">
              <a:latin typeface="Letter-join Plus 36" panose="02000505000000020003" pitchFamily="50" charset="0"/>
            </a:endParaRPr>
          </a:p>
          <a:p>
            <a:pPr eaLnBrk="1" hangingPunct="1"/>
            <a:r>
              <a:rPr lang="en-GB" altLang="en-US" sz="2400" b="1" dirty="0">
                <a:solidFill>
                  <a:srgbClr val="FF0000"/>
                </a:solidFill>
                <a:latin typeface="Letter-join Plus 36" panose="02000505000000020003" pitchFamily="50" charset="0"/>
              </a:rPr>
              <a:t>“Wonderful things!”</a:t>
            </a:r>
          </a:p>
        </p:txBody>
      </p:sp>
    </p:spTree>
    <p:extLst>
      <p:ext uri="{BB962C8B-B14F-4D97-AF65-F5344CB8AC3E}">
        <p14:creationId xmlns:p14="http://schemas.microsoft.com/office/powerpoint/2010/main" val="3561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art Beat that speeds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art Beat that speeds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art Beat that speeds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art Beat that speeds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orri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0"/>
            <a:ext cx="5727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94621" y="298813"/>
            <a:ext cx="857250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latin typeface="Letter-join Plus 36" panose="02000505000000020003" pitchFamily="50" charset="0"/>
              </a:rPr>
              <a:t>Both Carter and Lord </a:t>
            </a:r>
            <a:r>
              <a:rPr lang="en-GB" altLang="en-US" sz="2400" b="1" dirty="0" err="1">
                <a:latin typeface="Letter-join Plus 36" panose="02000505000000020003" pitchFamily="50" charset="0"/>
              </a:rPr>
              <a:t>Carnarvan</a:t>
            </a:r>
            <a:r>
              <a:rPr lang="en-GB" altLang="en-US" sz="2400" b="1" dirty="0">
                <a:latin typeface="Letter-join Plus 36" panose="02000505000000020003" pitchFamily="50" charset="0"/>
              </a:rPr>
              <a:t> were desperate to take a closer look.  But Egyptian rules said NO!</a:t>
            </a:r>
          </a:p>
          <a:p>
            <a:pPr eaLnBrk="1" hangingPunct="1"/>
            <a:endParaRPr lang="en-GB" altLang="en-US" sz="2400" b="1" dirty="0">
              <a:latin typeface="Letter-join Plus 36" panose="02000505000000020003" pitchFamily="50" charset="0"/>
            </a:endParaRPr>
          </a:p>
          <a:p>
            <a:pPr eaLnBrk="1" hangingPunct="1"/>
            <a:r>
              <a:rPr lang="en-GB" altLang="en-US" sz="2400" b="1" dirty="0">
                <a:latin typeface="Letter-join Plus 36" panose="02000505000000020003" pitchFamily="50" charset="0"/>
              </a:rPr>
              <a:t>Archaeologists had to have permission to dig in Egypt.  They had to have an inspector with them when they first went in</a:t>
            </a:r>
            <a:r>
              <a:rPr lang="en-GB" altLang="en-US" sz="2400" b="1" dirty="0" smtClean="0">
                <a:latin typeface="Letter-join Plus 36" panose="02000505000000020003" pitchFamily="50" charset="0"/>
              </a:rPr>
              <a:t>.</a:t>
            </a:r>
            <a:endParaRPr lang="en-GB" altLang="en-US" sz="2400" b="1" dirty="0">
              <a:latin typeface="Letter-join Plus 36" panose="02000505000000020003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2004" y="4976948"/>
            <a:ext cx="893404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altLang="en-US" sz="2400" b="1" dirty="0">
                <a:latin typeface="Letter-join Plus 36" panose="02000505000000020003" pitchFamily="50" charset="0"/>
              </a:rPr>
              <a:t>Frustrated, they closed up the hole and left one of the workers on guard.  Then they got on their donkeys and rode back to Carter’s house.</a:t>
            </a:r>
          </a:p>
          <a:p>
            <a:endParaRPr lang="en-GB" sz="2400" dirty="0"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3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ankofaworldpublishers.com/sankofawponline/IMAGES/Pict_55_resized_Nubian_Sun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809751" y="285750"/>
            <a:ext cx="84296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latin typeface="Letter-join Plus 36" panose="02000505000000020003" pitchFamily="50" charset="0"/>
              </a:rPr>
              <a:t>Unable to wait , later that same night Carter returned to the tomb.  He made the hole bigger and they squeezed through one by one and dropped onto the floor.  They found themselves in a small room.</a:t>
            </a:r>
          </a:p>
          <a:p>
            <a:pPr eaLnBrk="1" hangingPunct="1"/>
            <a:endParaRPr lang="en-GB" altLang="en-US" sz="2400" b="1" dirty="0">
              <a:latin typeface="Letter-join Plus 36" panose="02000505000000020003" pitchFamily="50" charset="0"/>
            </a:endParaRPr>
          </a:p>
          <a:p>
            <a:pPr eaLnBrk="1" hangingPunct="1"/>
            <a:r>
              <a:rPr lang="en-GB" altLang="en-US" sz="2400" b="1" dirty="0">
                <a:latin typeface="Letter-join Plus 36" panose="02000505000000020003" pitchFamily="50" charset="0"/>
              </a:rPr>
              <a:t>Over 3000 years had passed since anyone had last entered.  They saw a fingerprint left on the painted surface of an oil lamp.  The smell of perfume still filled the air.</a:t>
            </a:r>
          </a:p>
        </p:txBody>
      </p:sp>
    </p:spTree>
    <p:extLst>
      <p:ext uri="{BB962C8B-B14F-4D97-AF65-F5344CB8AC3E}">
        <p14:creationId xmlns:p14="http://schemas.microsoft.com/office/powerpoint/2010/main" val="14174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ntechamber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52626" y="428625"/>
            <a:ext cx="82153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latin typeface="Comic Sans MS" panose="030F0702030302020204" pitchFamily="66" charset="0"/>
              </a:rPr>
              <a:t>They found many magnificent statues and other items that blinked and glittered in the torchlight.  They found a golden throne with figures of Tutankhamun and his wife on it.</a:t>
            </a:r>
          </a:p>
          <a:p>
            <a:pPr eaLnBrk="1" hangingPunct="1"/>
            <a:endParaRPr lang="en-GB" altLang="en-US" sz="2400" b="1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2400" b="1">
                <a:latin typeface="Comic Sans MS" panose="030F0702030302020204" pitchFamily="66" charset="0"/>
              </a:rPr>
              <a:t>But Carter was worried.  If this was Tutankhamun’s tomb, then where was his body?</a:t>
            </a:r>
          </a:p>
          <a:p>
            <a:pPr eaLnBrk="1" hangingPunct="1"/>
            <a:endParaRPr lang="en-GB" altLang="en-US" sz="2400" b="1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2400" b="1">
                <a:latin typeface="Comic Sans MS" panose="030F0702030302020204" pitchFamily="66" charset="0"/>
              </a:rPr>
              <a:t>On the wall to the right were 2 life size statues of King Tutankhamun.</a:t>
            </a:r>
          </a:p>
        </p:txBody>
      </p:sp>
      <p:pic>
        <p:nvPicPr>
          <p:cNvPr id="2" name="Picture 4" descr="antechambe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63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wo wooden statues at ent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09750" y="5357813"/>
            <a:ext cx="85725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rgbClr val="FF0000"/>
                </a:solidFill>
                <a:latin typeface="Letter-join Plus 36" panose="02000505000000020003" pitchFamily="50" charset="0"/>
              </a:rPr>
              <a:t>The statues stood opposite each other as if on guard.</a:t>
            </a:r>
          </a:p>
          <a:p>
            <a:pPr eaLnBrk="1" hangingPunct="1"/>
            <a:r>
              <a:rPr lang="en-GB" altLang="en-US" sz="2400" b="1" dirty="0">
                <a:solidFill>
                  <a:srgbClr val="FF0000"/>
                </a:solidFill>
                <a:latin typeface="Letter-join Plus 36" panose="02000505000000020003" pitchFamily="50" charset="0"/>
              </a:rPr>
              <a:t>Carter realised they marked a sealed up entrance to another room.</a:t>
            </a:r>
          </a:p>
        </p:txBody>
      </p:sp>
    </p:spTree>
    <p:extLst>
      <p:ext uri="{BB962C8B-B14F-4D97-AF65-F5344CB8AC3E}">
        <p14:creationId xmlns:p14="http://schemas.microsoft.com/office/powerpoint/2010/main" val="26463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Letter-join Plus 36" panose="02000505000000020003" pitchFamily="50" charset="0"/>
              </a:rPr>
              <a:t>Key Vocabulary</a:t>
            </a:r>
            <a:endParaRPr lang="en-GB" u="sng" dirty="0">
              <a:latin typeface="Letter-join Plus 36" panose="02000505000000020003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2" y="2521131"/>
            <a:ext cx="60459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latin typeface="Letter-join Plus 36" panose="02000505000000020003" pitchFamily="50" charset="0"/>
              </a:rPr>
              <a:t>Archaeologist:</a:t>
            </a:r>
          </a:p>
          <a:p>
            <a:endParaRPr lang="en-GB" sz="3200" dirty="0">
              <a:latin typeface="Letter-join Plus 36" panose="02000505000000020003" pitchFamily="50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Letter-join Plus 36" panose="02000505000000020003" pitchFamily="50" charset="0"/>
              </a:rPr>
              <a:t>A</a:t>
            </a:r>
            <a:r>
              <a:rPr lang="en-GB" sz="3200" dirty="0" smtClean="0">
                <a:solidFill>
                  <a:srgbClr val="FF0000"/>
                </a:solidFill>
                <a:latin typeface="Letter-join Plus 36" panose="02000505000000020003" pitchFamily="50" charset="0"/>
              </a:rPr>
              <a:t> </a:t>
            </a:r>
            <a:r>
              <a:rPr lang="en-GB" sz="3200" dirty="0">
                <a:solidFill>
                  <a:srgbClr val="FF0000"/>
                </a:solidFill>
                <a:latin typeface="Letter-join Plus 36" panose="02000505000000020003" pitchFamily="50" charset="0"/>
              </a:rPr>
              <a:t>‘person who studies human history through the </a:t>
            </a:r>
            <a:r>
              <a:rPr lang="en-GB" sz="3200" b="1" dirty="0">
                <a:solidFill>
                  <a:srgbClr val="FF0000"/>
                </a:solidFill>
                <a:latin typeface="Letter-join Plus 36" panose="02000505000000020003" pitchFamily="50" charset="0"/>
              </a:rPr>
              <a:t>excavation (digging up) of sites</a:t>
            </a:r>
            <a:r>
              <a:rPr lang="en-GB" sz="3200" dirty="0">
                <a:solidFill>
                  <a:srgbClr val="FF0000"/>
                </a:solidFill>
                <a:latin typeface="Letter-join Plus 36" panose="02000505000000020003" pitchFamily="50" charset="0"/>
              </a:rPr>
              <a:t> and the </a:t>
            </a:r>
            <a:r>
              <a:rPr lang="en-GB" sz="3200" b="1" dirty="0">
                <a:solidFill>
                  <a:srgbClr val="FF0000"/>
                </a:solidFill>
                <a:latin typeface="Letter-join Plus 36" panose="02000505000000020003" pitchFamily="50" charset="0"/>
              </a:rPr>
              <a:t>analysis of artefacts (objects) </a:t>
            </a:r>
            <a:r>
              <a:rPr lang="en-GB" sz="3200" dirty="0">
                <a:solidFill>
                  <a:srgbClr val="FF0000"/>
                </a:solidFill>
                <a:latin typeface="Letter-join Plus 36" panose="02000505000000020003" pitchFamily="50" charset="0"/>
              </a:rPr>
              <a:t>and other physical remains’.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58" y="2076994"/>
            <a:ext cx="4446755" cy="40042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1965" y="3037606"/>
            <a:ext cx="5747657" cy="304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latin typeface="Letter-join Plus 36" panose="02000505000000020003" pitchFamily="50" charset="0"/>
              </a:rPr>
              <a:t>Remove to reveal definition</a:t>
            </a:r>
            <a:endParaRPr lang="en-GB" sz="3200" i="1" dirty="0"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18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646" y="914399"/>
            <a:ext cx="971876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Letter-join Plus 36" panose="02000505000000020003" pitchFamily="50" charset="0"/>
              <a:hlinkClick r:id="rId2"/>
            </a:endParaRPr>
          </a:p>
          <a:p>
            <a:r>
              <a:rPr lang="en-GB" sz="4000" dirty="0" smtClean="0">
                <a:latin typeface="Letter-join Plus 36" panose="02000505000000020003" pitchFamily="50" charset="0"/>
                <a:hlinkClick r:id="rId2"/>
              </a:rPr>
              <a:t>https</a:t>
            </a:r>
            <a:r>
              <a:rPr lang="en-GB" sz="4000" dirty="0">
                <a:latin typeface="Letter-join Plus 36" panose="02000505000000020003" pitchFamily="50" charset="0"/>
                <a:hlinkClick r:id="rId2"/>
              </a:rPr>
              <a:t>://</a:t>
            </a:r>
            <a:r>
              <a:rPr lang="en-GB" sz="4000" dirty="0" smtClean="0">
                <a:latin typeface="Letter-join Plus 36" panose="02000505000000020003" pitchFamily="50" charset="0"/>
                <a:hlinkClick r:id="rId2"/>
              </a:rPr>
              <a:t>www.youtube.com/watch?v=7ZWB5-aXMXQ</a:t>
            </a:r>
            <a:endParaRPr lang="en-GB" sz="4000" dirty="0" smtClean="0">
              <a:latin typeface="Letter-join Plus 36" panose="02000505000000020003" pitchFamily="50" charset="0"/>
            </a:endParaRPr>
          </a:p>
          <a:p>
            <a:endParaRPr lang="en-GB" sz="4000" dirty="0">
              <a:latin typeface="Letter-join Plus 36" panose="02000505000000020003" pitchFamily="50" charset="0"/>
            </a:endParaRPr>
          </a:p>
          <a:p>
            <a:r>
              <a:rPr lang="en-GB" sz="4000" u="sng" dirty="0" smtClean="0">
                <a:latin typeface="Letter-join Plus 36" panose="02000505000000020003" pitchFamily="50" charset="0"/>
              </a:rPr>
              <a:t>The contents of the tomb:</a:t>
            </a:r>
          </a:p>
          <a:p>
            <a:r>
              <a:rPr lang="en-GB" sz="4800" dirty="0">
                <a:latin typeface="Letter-join Plus 36" panose="02000505000000020003" pitchFamily="50" charset="0"/>
                <a:hlinkClick r:id="rId3"/>
              </a:rPr>
              <a:t>https://www.youtube.com/watch?v=eYmyYpUFHik</a:t>
            </a:r>
            <a:endParaRPr lang="en-GB" sz="4800" dirty="0">
              <a:latin typeface="Letter-join Plus 36" panose="02000505000000020003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646" y="718457"/>
            <a:ext cx="10110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latin typeface="Letter-join Plus 36" panose="02000505000000020003" pitchFamily="50" charset="0"/>
              </a:rPr>
              <a:t>Footage and recap of the story:</a:t>
            </a:r>
            <a:endParaRPr lang="en-GB" sz="3200" u="sng" dirty="0"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15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Letter-join Plus 36" panose="02000505000000020003" pitchFamily="50" charset="0"/>
              </a:rPr>
              <a:t>TASK</a:t>
            </a:r>
            <a:endParaRPr lang="en-GB" u="sng" dirty="0">
              <a:latin typeface="Letter-join Plus 36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Letter-join Plus 36" panose="02000505000000020003" pitchFamily="50" charset="0"/>
              </a:rPr>
              <a:t>Create a storyboard to retell the story of Tutankhamun’s tomb discovery. If you want a challenge, write a diary entry instead! </a:t>
            </a:r>
          </a:p>
          <a:p>
            <a:endParaRPr lang="en-GB" dirty="0">
              <a:latin typeface="Letter-join Plus 36" panose="02000505000000020003" pitchFamily="50" charset="0"/>
            </a:endParaRPr>
          </a:p>
          <a:p>
            <a:r>
              <a:rPr lang="en-GB" dirty="0" smtClean="0">
                <a:latin typeface="Letter-join Plus 36" panose="02000505000000020003" pitchFamily="50" charset="0"/>
              </a:rPr>
              <a:t>If you get stuck, use the help sheet to prompt key vocabulary and dates.</a:t>
            </a:r>
            <a:endParaRPr lang="en-GB" dirty="0"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3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Letter-join Plus 36" panose="02000505000000020003" pitchFamily="50" charset="0"/>
              </a:rPr>
              <a:t>Key Vocabulary</a:t>
            </a:r>
            <a:endParaRPr lang="en-GB" u="sng" dirty="0">
              <a:latin typeface="Letter-join Plus 36" panose="02000505000000020003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534" y="2521131"/>
            <a:ext cx="60459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latin typeface="Letter-join Plus 36" panose="02000505000000020003" pitchFamily="50" charset="0"/>
              </a:rPr>
              <a:t>Excavation:</a:t>
            </a:r>
          </a:p>
          <a:p>
            <a:endParaRPr lang="en-GB" sz="3200" dirty="0">
              <a:latin typeface="Letter-join Plus 36" panose="02000505000000020003" pitchFamily="50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Letter-join Plus 36" panose="02000505000000020003" pitchFamily="50" charset="0"/>
              </a:rPr>
              <a:t>The process of removing part of the Earth to find burial remains.</a:t>
            </a:r>
            <a:endParaRPr lang="en-GB" sz="3200" dirty="0">
              <a:solidFill>
                <a:srgbClr val="FF0000"/>
              </a:solidFill>
              <a:latin typeface="Letter-join Plus 36" panose="02000505000000020003" pitchFamily="50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58" y="2076994"/>
            <a:ext cx="4446755" cy="40042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0534" y="3037606"/>
            <a:ext cx="5747657" cy="30436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 smtClean="0">
                <a:latin typeface="Letter-join Plus 36" panose="02000505000000020003" pitchFamily="50" charset="0"/>
              </a:rPr>
              <a:t>Remove to reveal definition</a:t>
            </a:r>
            <a:endParaRPr lang="en-GB" sz="3200" i="1" dirty="0"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7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Letter-join Plus 36" panose="02000505000000020003" pitchFamily="50" charset="0"/>
                <a:hlinkClick r:id="rId2"/>
              </a:rPr>
              <a:t>https://</a:t>
            </a:r>
            <a:r>
              <a:rPr lang="en-GB" sz="3600" dirty="0" smtClean="0">
                <a:latin typeface="Letter-join Plus 36" panose="02000505000000020003" pitchFamily="50" charset="0"/>
                <a:hlinkClick r:id="rId2"/>
              </a:rPr>
              <a:t>www.youtube.com/watch?v=lN-0LpHKnZ8</a:t>
            </a:r>
            <a:endParaRPr lang="en-GB" sz="3600" dirty="0" smtClean="0">
              <a:latin typeface="Letter-join Plus 36" panose="02000505000000020003" pitchFamily="50" charset="0"/>
            </a:endParaRPr>
          </a:p>
          <a:p>
            <a:pPr marL="0" indent="0">
              <a:buNone/>
            </a:pPr>
            <a:endParaRPr lang="en-GB" sz="3600" dirty="0">
              <a:latin typeface="Letter-join Plus 36" panose="02000505000000020003" pitchFamily="50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Letter-join Plus 36" panose="02000505000000020003" pitchFamily="50" charset="0"/>
              </a:rPr>
              <a:t>Watch till 4 minutes</a:t>
            </a:r>
            <a:endParaRPr lang="en-GB" sz="3600" dirty="0"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2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338" y="2726749"/>
            <a:ext cx="9601196" cy="3318936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Letter-join Plus 36" panose="02000505000000020003" pitchFamily="50" charset="0"/>
              </a:rPr>
              <a:t>Today you will learn about the discovery of King Tutankhamun’s tomb. Your task will be to create a storyboard OR a diary entry about the discovery. So listen carefully and jot key dates and information down as you listen!</a:t>
            </a:r>
            <a:endParaRPr lang="en-GB" sz="3600" dirty="0"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6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www.ask-aladdin.com/images/p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8" y="940254"/>
            <a:ext cx="6688183" cy="50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http://www.freefever.com/animatedgifs/animated/airplane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1" y="1077439"/>
            <a:ext cx="121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72679" y="1658464"/>
            <a:ext cx="39744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latin typeface="Letter-join Plus 36" panose="02000505000000020003" pitchFamily="50" charset="0"/>
              </a:rPr>
              <a:t>Journey back in time to 1922</a:t>
            </a:r>
            <a:r>
              <a:rPr lang="en-GB" altLang="en-US" sz="2800" b="1" dirty="0">
                <a:latin typeface="Comic Sans MS" panose="030F0702030302020204" pitchFamily="66" charset="0"/>
              </a:rPr>
              <a:t>.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86011" y="2986495"/>
            <a:ext cx="454777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latin typeface="Letter-join Plus 36" panose="02000505000000020003" pitchFamily="50" charset="0"/>
              </a:rPr>
              <a:t>To a time when aeroplanes were very small and did not fly far.  </a:t>
            </a:r>
          </a:p>
        </p:txBody>
      </p:sp>
    </p:spTree>
    <p:extLst>
      <p:ext uri="{BB962C8B-B14F-4D97-AF65-F5344CB8AC3E}">
        <p14:creationId xmlns:p14="http://schemas.microsoft.com/office/powerpoint/2010/main" val="313246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www.simplonpc.co.uk/2RoyalMailLines/Ebro_1914_P-Olga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19" y="143691"/>
            <a:ext cx="6913018" cy="518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524001" y="5572125"/>
            <a:ext cx="9072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latin typeface="Letter-join Plus 36" panose="02000505000000020003" pitchFamily="50" charset="0"/>
              </a:rPr>
              <a:t>To a time when people travelling to Egypt from Britain went by ship.  It took 2 weeks.</a:t>
            </a:r>
          </a:p>
        </p:txBody>
      </p:sp>
    </p:spTree>
    <p:extLst>
      <p:ext uri="{BB962C8B-B14F-4D97-AF65-F5344CB8AC3E}">
        <p14:creationId xmlns:p14="http://schemas.microsoft.com/office/powerpoint/2010/main" val="19540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arving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picture of howard c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285751"/>
            <a:ext cx="453707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picture of lord carnarv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3128964"/>
            <a:ext cx="3816350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3357563"/>
            <a:ext cx="2071688" cy="8302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Lord Carnarvon</a:t>
            </a:r>
            <a:endParaRPr lang="en-US" altLang="en-US" sz="2400" b="1" dirty="0">
              <a:solidFill>
                <a:schemeClr val="bg1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738439" y="3429000"/>
            <a:ext cx="2808287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Howard Carter</a:t>
            </a:r>
            <a:endParaRPr lang="en-US" altLang="en-US" sz="2400" b="1" dirty="0">
              <a:solidFill>
                <a:schemeClr val="bg1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7739063" y="-1428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81814" y="214313"/>
            <a:ext cx="3571875" cy="12001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Howard Carter was a British archaeologist working in Egypt.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42269" y="5288341"/>
            <a:ext cx="5000625" cy="15696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Lord </a:t>
            </a:r>
            <a:r>
              <a:rPr lang="en-GB" altLang="en-US" sz="2400" b="1" dirty="0" err="1">
                <a:solidFill>
                  <a:schemeClr val="bg1"/>
                </a:solidFill>
                <a:latin typeface="Letter-join Plus 36" panose="02000505000000020003" pitchFamily="50" charset="0"/>
              </a:rPr>
              <a:t>Carnarvan</a:t>
            </a:r>
            <a:r>
              <a:rPr lang="en-GB" altLang="en-US" sz="2400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was a rich Englishman with an interest in Egypt.  He paid the bills for Howard Carter’s work.</a:t>
            </a:r>
          </a:p>
        </p:txBody>
      </p:sp>
    </p:spTree>
    <p:extLst>
      <p:ext uri="{BB962C8B-B14F-4D97-AF65-F5344CB8AC3E}">
        <p14:creationId xmlns:p14="http://schemas.microsoft.com/office/powerpoint/2010/main" val="264411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etmuseum.org/special/discovering_tutankhamun/images/burton_03.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666206"/>
            <a:ext cx="5991497" cy="449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52625" y="214313"/>
            <a:ext cx="8358188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The people of Egypt buried some of their greatest pharaohs in this Valley of the Kings.  By 1922 archaeologists thought they’d found them all.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15875" y="5038997"/>
            <a:ext cx="8358187" cy="954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chemeClr val="bg1"/>
                </a:solidFill>
                <a:latin typeface="Letter-join Plus 36" panose="02000505000000020003" pitchFamily="50" charset="0"/>
              </a:rPr>
              <a:t>Howard Carter worked out that there was still one tomb left – that of Tutankhamun!</a:t>
            </a:r>
          </a:p>
        </p:txBody>
      </p:sp>
    </p:spTree>
    <p:extLst>
      <p:ext uri="{BB962C8B-B14F-4D97-AF65-F5344CB8AC3E}">
        <p14:creationId xmlns:p14="http://schemas.microsoft.com/office/powerpoint/2010/main" val="387357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873</Words>
  <Application>Microsoft Office PowerPoint</Application>
  <PresentationFormat>Widescreen</PresentationFormat>
  <Paragraphs>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Comic Sans MS</vt:lpstr>
      <vt:lpstr>Garamond</vt:lpstr>
      <vt:lpstr>Letter-join Plus 36</vt:lpstr>
      <vt:lpstr>Organic</vt:lpstr>
      <vt:lpstr>L.O: To research a historical figure</vt:lpstr>
      <vt:lpstr>Key Vocabulary</vt:lpstr>
      <vt:lpstr>Key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L.O: To research a historical figure</dc:title>
  <dc:creator>Office 2016</dc:creator>
  <cp:lastModifiedBy>Office 2016</cp:lastModifiedBy>
  <cp:revision>14</cp:revision>
  <dcterms:created xsi:type="dcterms:W3CDTF">2020-07-05T14:56:05Z</dcterms:created>
  <dcterms:modified xsi:type="dcterms:W3CDTF">2020-07-05T16:17:43Z</dcterms:modified>
</cp:coreProperties>
</file>