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3" r:id="rId3"/>
    <p:sldId id="285" r:id="rId4"/>
    <p:sldId id="278" r:id="rId5"/>
    <p:sldId id="265" r:id="rId6"/>
    <p:sldId id="259" r:id="rId7"/>
    <p:sldId id="266" r:id="rId8"/>
    <p:sldId id="286" r:id="rId9"/>
    <p:sldId id="264" r:id="rId10"/>
    <p:sldId id="270" r:id="rId11"/>
    <p:sldId id="279" r:id="rId12"/>
    <p:sldId id="280" r:id="rId13"/>
    <p:sldId id="260" r:id="rId14"/>
    <p:sldId id="258" r:id="rId15"/>
    <p:sldId id="262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81284" autoAdjust="0"/>
  </p:normalViewPr>
  <p:slideViewPr>
    <p:cSldViewPr snapToGrid="0">
      <p:cViewPr varScale="1">
        <p:scale>
          <a:sx n="73" d="100"/>
          <a:sy n="73" d="100"/>
        </p:scale>
        <p:origin x="582" y="60"/>
      </p:cViewPr>
      <p:guideLst/>
    </p:cSldViewPr>
  </p:slideViewPr>
  <p:outlineViewPr>
    <p:cViewPr>
      <p:scale>
        <a:sx n="33" d="100"/>
        <a:sy n="33" d="100"/>
      </p:scale>
      <p:origin x="0" y="-1677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E8C98-51B4-4B02-BB63-D790F807DEE4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456DB-F2B6-440E-BF37-5C7EB456EF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456DB-F2B6-440E-BF37-5C7EB456EF6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037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456DB-F2B6-440E-BF37-5C7EB456EF6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8577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628-69A2-4A6F-B657-5A4533ECD634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66D2-8E24-4B2C-9922-6CCF9129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7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628-69A2-4A6F-B657-5A4533ECD634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66D2-8E24-4B2C-9922-6CCF9129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871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628-69A2-4A6F-B657-5A4533ECD634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66D2-8E24-4B2C-9922-6CCF9129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23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628-69A2-4A6F-B657-5A4533ECD634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66D2-8E24-4B2C-9922-6CCF9129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628-69A2-4A6F-B657-5A4533ECD634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66D2-8E24-4B2C-9922-6CCF9129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18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628-69A2-4A6F-B657-5A4533ECD634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66D2-8E24-4B2C-9922-6CCF9129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64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628-69A2-4A6F-B657-5A4533ECD634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66D2-8E24-4B2C-9922-6CCF9129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17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628-69A2-4A6F-B657-5A4533ECD634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66D2-8E24-4B2C-9922-6CCF9129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200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628-69A2-4A6F-B657-5A4533ECD634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66D2-8E24-4B2C-9922-6CCF9129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28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628-69A2-4A6F-B657-5A4533ECD634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66D2-8E24-4B2C-9922-6CCF9129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77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37628-69A2-4A6F-B657-5A4533ECD634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166D2-8E24-4B2C-9922-6CCF9129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34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37628-69A2-4A6F-B657-5A4533ECD634}" type="datetimeFigureOut">
              <a:rPr lang="en-GB" smtClean="0"/>
              <a:t>22/01/2020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166D2-8E24-4B2C-9922-6CCF912961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78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3" y="365125"/>
            <a:ext cx="11737571" cy="1325563"/>
          </a:xfrm>
        </p:spPr>
        <p:txBody>
          <a:bodyPr>
            <a:normAutofit/>
          </a:bodyPr>
          <a:lstStyle/>
          <a:p>
            <a:pPr algn="ctr"/>
            <a:r>
              <a:rPr lang="en-GB" b="1" dirty="0">
                <a:latin typeface="Annes Font" panose="020F0502000000000000" pitchFamily="34" charset="0"/>
              </a:rPr>
              <a:t>Year 4 Residential – </a:t>
            </a:r>
            <a:r>
              <a:rPr lang="en-GB" b="1" dirty="0" err="1">
                <a:latin typeface="Annes Font" panose="020F0502000000000000" pitchFamily="34" charset="0"/>
              </a:rPr>
              <a:t>Whitemoor</a:t>
            </a:r>
            <a:r>
              <a:rPr lang="en-GB" b="1" dirty="0">
                <a:latin typeface="Annes Font" panose="020F0502000000000000" pitchFamily="34" charset="0"/>
              </a:rPr>
              <a:t> Lakes</a:t>
            </a:r>
            <a:br>
              <a:rPr lang="en-GB" b="1" dirty="0">
                <a:latin typeface="Annes Font" panose="020F0502000000000000" pitchFamily="34" charset="0"/>
              </a:rPr>
            </a:br>
            <a:r>
              <a:rPr lang="en-GB" b="1" dirty="0">
                <a:latin typeface="Annes Font" panose="020F0502000000000000" pitchFamily="34" charset="0"/>
              </a:rPr>
              <a:t>Wednesday 12</a:t>
            </a:r>
            <a:r>
              <a:rPr lang="en-GB" b="1" baseline="30000" dirty="0">
                <a:latin typeface="Annes Font" panose="020F0502000000000000" pitchFamily="34" charset="0"/>
              </a:rPr>
              <a:t>th</a:t>
            </a:r>
            <a:r>
              <a:rPr lang="en-GB" b="1" dirty="0">
                <a:latin typeface="Annes Font" panose="020F0502000000000000" pitchFamily="34" charset="0"/>
              </a:rPr>
              <a:t> – Friday 14</a:t>
            </a:r>
            <a:r>
              <a:rPr lang="en-GB" b="1" baseline="30000" dirty="0">
                <a:latin typeface="Annes Font" panose="020F0502000000000000" pitchFamily="34" charset="0"/>
              </a:rPr>
              <a:t>th</a:t>
            </a:r>
            <a:r>
              <a:rPr lang="en-GB" b="1" dirty="0">
                <a:latin typeface="Annes Font" panose="020F0502000000000000" pitchFamily="34" charset="0"/>
              </a:rPr>
              <a:t> February,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801" t="10445" r="11414" b="23839"/>
          <a:stretch/>
        </p:blipFill>
        <p:spPr>
          <a:xfrm>
            <a:off x="838200" y="1690688"/>
            <a:ext cx="10515600" cy="480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4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897774"/>
            <a:ext cx="10805160" cy="54531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000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181" t="24354" r="28343" b="14250"/>
          <a:stretch/>
        </p:blipFill>
        <p:spPr>
          <a:xfrm>
            <a:off x="203562" y="-1"/>
            <a:ext cx="11495315" cy="663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8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216" t="33959" r="25268" b="18839"/>
          <a:stretch/>
        </p:blipFill>
        <p:spPr>
          <a:xfrm>
            <a:off x="640078" y="365125"/>
            <a:ext cx="11129555" cy="53825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9881" y="5876517"/>
            <a:ext cx="693419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nnes Font" panose="020F0502000000000000" pitchFamily="34" charset="0"/>
              </a:rPr>
              <a:t>Please ensure everything is clearly labelled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411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" y="0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Annes Font" panose="020F0502000000000000" pitchFamily="34" charset="0"/>
              </a:rPr>
              <a:t>Money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4" y="1433739"/>
            <a:ext cx="10779035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Annes Font" panose="020F0502000000000000" pitchFamily="34" charset="0"/>
              </a:rPr>
              <a:t>Children </a:t>
            </a:r>
            <a:r>
              <a:rPr lang="en-GB" dirty="0" smtClean="0">
                <a:latin typeface="Annes Font" panose="020F0502000000000000" pitchFamily="34" charset="0"/>
              </a:rPr>
              <a:t>are recommended to bring in £5-£10 (preferably in coins.)</a:t>
            </a:r>
          </a:p>
          <a:p>
            <a:endParaRPr lang="en-GB" dirty="0" smtClean="0">
              <a:latin typeface="Annes Font" panose="020F0502000000000000" pitchFamily="34" charset="0"/>
            </a:endParaRPr>
          </a:p>
          <a:p>
            <a:r>
              <a:rPr lang="en-GB" dirty="0" smtClean="0">
                <a:latin typeface="Annes Font" panose="020F0502000000000000" pitchFamily="34" charset="0"/>
              </a:rPr>
              <a:t>In the communal area, children can play table tennis, pool and table football for 50p a go.</a:t>
            </a:r>
          </a:p>
          <a:p>
            <a:endParaRPr lang="en-GB" dirty="0">
              <a:latin typeface="Annes Font" panose="020F0502000000000000" pitchFamily="34" charset="0"/>
            </a:endParaRPr>
          </a:p>
          <a:p>
            <a:r>
              <a:rPr lang="en-GB" dirty="0" smtClean="0">
                <a:latin typeface="Annes Font" panose="020F0502000000000000" pitchFamily="34" charset="0"/>
              </a:rPr>
              <a:t>In the shop, small items are available to purchase. The maximum price of these items is £2.50.</a:t>
            </a:r>
          </a:p>
          <a:p>
            <a:endParaRPr lang="en-GB" dirty="0">
              <a:latin typeface="Annes Font" panose="020F0502000000000000" pitchFamily="34" charset="0"/>
            </a:endParaRPr>
          </a:p>
          <a:p>
            <a:r>
              <a:rPr lang="en-GB" dirty="0" smtClean="0">
                <a:latin typeface="Annes Font" panose="020F0502000000000000" pitchFamily="34" charset="0"/>
              </a:rPr>
              <a:t>No money to be spent on food – tuck should be sent in separately.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9128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nnes Font" panose="020F0502000000000000" pitchFamily="34" charset="0"/>
              </a:rPr>
              <a:t>Contact with home</a:t>
            </a:r>
            <a:endParaRPr lang="en-GB" dirty="0">
              <a:latin typeface="Annes Font" panose="020F0502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Annes Font" panose="020F0502000000000000" pitchFamily="34" charset="0"/>
              </a:rPr>
              <a:t>Children will not be able to contact home during their stay.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A parent mail – and tweet if possible - will be sent detailing our safe arrival when we get to the centre.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Twitter updates will be given (poor reception leads to intermittent online updates).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Parents only contacted in an emergency.</a:t>
            </a:r>
          </a:p>
          <a:p>
            <a:endParaRPr lang="en-GB" dirty="0">
              <a:latin typeface="Annes Font" panose="020F0502000000000000" pitchFamily="34" charset="0"/>
            </a:endParaRPr>
          </a:p>
          <a:p>
            <a:r>
              <a:rPr lang="en-GB" dirty="0" smtClean="0">
                <a:latin typeface="Annes Font" panose="020F0502000000000000" pitchFamily="34" charset="0"/>
              </a:rPr>
              <a:t>Emergency contact details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School mobile number – 07512 462 356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89" y="3568116"/>
            <a:ext cx="3499111" cy="311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88274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Annes Font" panose="020F0502000000000000" pitchFamily="34" charset="0"/>
              </a:rPr>
              <a:t>Departing – Wednesday morning</a:t>
            </a:r>
            <a:endParaRPr lang="en-GB" dirty="0">
              <a:latin typeface="Annes Font" panose="020F0502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888276"/>
            <a:ext cx="11118669" cy="5721530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Annes Font" panose="020F0502000000000000" pitchFamily="34" charset="0"/>
              </a:rPr>
              <a:t>Drop your child – along with their luggage – in the main school hall from 8:30am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Here, children will be registered and allocated to a coach (Coach 1 and Coach 2) and then you put their luggage next to the correct sign (we will let you know Wednesday morning which coach they are.)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Children should be in own clothes – there is no need for school uniform at all for the duration of the residential – and all money and medical items (both clearly labelled) to Mr Uppal, Mrs Mutch or Mrs </a:t>
            </a:r>
            <a:r>
              <a:rPr lang="en-GB" dirty="0" err="1" smtClean="0">
                <a:latin typeface="Annes Font" panose="020F0502000000000000" pitchFamily="34" charset="0"/>
              </a:rPr>
              <a:t>Kilday</a:t>
            </a:r>
            <a:r>
              <a:rPr lang="en-GB" dirty="0" smtClean="0">
                <a:latin typeface="Annes Font" panose="020F0502000000000000" pitchFamily="34" charset="0"/>
              </a:rPr>
              <a:t>.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We will be do a fun activity at school and leave at 10:00am.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Please ensure you child is provided for a packed lunch on this day as we will be eating a packed lunch at </a:t>
            </a:r>
            <a:r>
              <a:rPr lang="en-GB" dirty="0" err="1" smtClean="0">
                <a:latin typeface="Annes Font" panose="020F0502000000000000" pitchFamily="34" charset="0"/>
              </a:rPr>
              <a:t>Whitemoor</a:t>
            </a:r>
            <a:r>
              <a:rPr lang="en-GB" dirty="0" smtClean="0">
                <a:latin typeface="Annes Font" panose="020F0502000000000000" pitchFamily="34" charset="0"/>
              </a:rPr>
              <a:t> Lakes.</a:t>
            </a:r>
            <a:endParaRPr lang="en-GB" dirty="0">
              <a:latin typeface="Annes Font" panose="020F0502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30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Annes Font" panose="020F0502000000000000" pitchFamily="34" charset="0"/>
              </a:rPr>
              <a:t>Last day and travelling back</a:t>
            </a:r>
            <a:endParaRPr lang="en-GB" dirty="0">
              <a:latin typeface="Annes Font" panose="020F0502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914"/>
            <a:ext cx="10515600" cy="4740049"/>
          </a:xfrm>
        </p:spPr>
        <p:txBody>
          <a:bodyPr>
            <a:normAutofit/>
          </a:bodyPr>
          <a:lstStyle/>
          <a:p>
            <a:r>
              <a:rPr lang="en-GB" sz="3200" dirty="0" smtClean="0">
                <a:latin typeface="Annes Font" panose="020F0502000000000000" pitchFamily="34" charset="0"/>
              </a:rPr>
              <a:t>On Friday, we complete two morning activities and then have lunch at </a:t>
            </a:r>
            <a:r>
              <a:rPr lang="en-GB" sz="3200" dirty="0" err="1" smtClean="0">
                <a:latin typeface="Annes Font" panose="020F0502000000000000" pitchFamily="34" charset="0"/>
              </a:rPr>
              <a:t>Whitemoor</a:t>
            </a:r>
            <a:r>
              <a:rPr lang="en-GB" sz="3200" dirty="0" smtClean="0">
                <a:latin typeface="Annes Font" panose="020F0502000000000000" pitchFamily="34" charset="0"/>
              </a:rPr>
              <a:t> Lakes</a:t>
            </a:r>
          </a:p>
          <a:p>
            <a:r>
              <a:rPr lang="en-GB" sz="3200" dirty="0" smtClean="0">
                <a:latin typeface="Annes Font" panose="020F0502000000000000" pitchFamily="34" charset="0"/>
              </a:rPr>
              <a:t>We aim to leave at 2:00pm.</a:t>
            </a:r>
          </a:p>
          <a:p>
            <a:r>
              <a:rPr lang="en-GB" sz="3200" dirty="0" smtClean="0">
                <a:latin typeface="Annes Font" panose="020F0502000000000000" pitchFamily="34" charset="0"/>
              </a:rPr>
              <a:t>Children will be returned to school and can be collected at 3.45pm from the school hall. Please remember to collect any medication, </a:t>
            </a:r>
            <a:r>
              <a:rPr lang="en-GB" sz="3200" dirty="0" err="1" smtClean="0">
                <a:latin typeface="Annes Font" panose="020F0502000000000000" pitchFamily="34" charset="0"/>
              </a:rPr>
              <a:t>etc</a:t>
            </a:r>
            <a:r>
              <a:rPr lang="en-GB" sz="3200" dirty="0" smtClean="0">
                <a:latin typeface="Annes Font" panose="020F0502000000000000" pitchFamily="34" charset="0"/>
              </a:rPr>
              <a:t> from staff.</a:t>
            </a:r>
          </a:p>
          <a:p>
            <a:r>
              <a:rPr lang="en-GB" sz="3200" dirty="0" smtClean="0">
                <a:latin typeface="Annes Font" panose="020F0502000000000000" pitchFamily="34" charset="0"/>
              </a:rPr>
              <a:t>A parentmail will be sent out before our expected arrival and we will try and provide twitter updates too.</a:t>
            </a:r>
          </a:p>
          <a:p>
            <a:r>
              <a:rPr lang="en-GB" sz="3200" dirty="0" smtClean="0">
                <a:latin typeface="Annes Font" panose="020F0502000000000000" pitchFamily="34" charset="0"/>
              </a:rPr>
              <a:t>This is all traffic permitting!</a:t>
            </a:r>
            <a:endParaRPr lang="en-GB" sz="3200" dirty="0">
              <a:latin typeface="Annes Font" panose="020F0502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02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Image result for questions"/>
          <p:cNvSpPr>
            <a:spLocks noChangeAspect="1" noChangeArrowheads="1"/>
          </p:cNvSpPr>
          <p:nvPr/>
        </p:nvSpPr>
        <p:spPr bwMode="auto">
          <a:xfrm>
            <a:off x="838200" y="3345424"/>
            <a:ext cx="305909" cy="32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Image result for ques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154" y="155126"/>
            <a:ext cx="10515600" cy="605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246" y="2194076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Annes Font" panose="020F0502000000000000" pitchFamily="34" charset="0"/>
              </a:rPr>
              <a:t>Any questions?</a:t>
            </a:r>
            <a:endParaRPr lang="en-GB" dirty="0">
              <a:latin typeface="Annes Font" panose="020F0502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03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9493" y="248194"/>
            <a:ext cx="6102531" cy="845434"/>
          </a:xfrm>
        </p:spPr>
        <p:txBody>
          <a:bodyPr/>
          <a:lstStyle/>
          <a:p>
            <a:pPr algn="ctr"/>
            <a:r>
              <a:rPr lang="en-GB" dirty="0" err="1" smtClean="0">
                <a:latin typeface="Annes Font" panose="020F0502000000000000" pitchFamily="34" charset="0"/>
              </a:rPr>
              <a:t>Whitemoor</a:t>
            </a:r>
            <a:r>
              <a:rPr lang="en-GB" dirty="0" smtClean="0">
                <a:latin typeface="Annes Font" panose="020F0502000000000000" pitchFamily="34" charset="0"/>
              </a:rPr>
              <a:t> Lakes</a:t>
            </a:r>
            <a:endParaRPr lang="en-GB" dirty="0">
              <a:latin typeface="Annes Font" panose="020F0502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5" y="1093628"/>
            <a:ext cx="11756573" cy="5398611"/>
          </a:xfrm>
        </p:spPr>
        <p:txBody>
          <a:bodyPr>
            <a:normAutofit/>
          </a:bodyPr>
          <a:lstStyle/>
          <a:p>
            <a:r>
              <a:rPr lang="en-GB" sz="3100" dirty="0" err="1" smtClean="0">
                <a:latin typeface="Annes Font" panose="020F0502000000000000" pitchFamily="34" charset="0"/>
              </a:rPr>
              <a:t>Whitemoor</a:t>
            </a:r>
            <a:r>
              <a:rPr lang="en-GB" sz="3100" dirty="0" smtClean="0">
                <a:latin typeface="Annes Font" panose="020F0502000000000000" pitchFamily="34" charset="0"/>
              </a:rPr>
              <a:t> Lakes is an outdoor activity centre in South Staffordshire, approximately 30 minutes away.</a:t>
            </a:r>
          </a:p>
          <a:p>
            <a:r>
              <a:rPr lang="en-GB" sz="3100" dirty="0" smtClean="0">
                <a:latin typeface="Annes Font" panose="020F0502000000000000" pitchFamily="34" charset="0"/>
              </a:rPr>
              <a:t>Opened in 2011</a:t>
            </a:r>
          </a:p>
          <a:p>
            <a:r>
              <a:rPr lang="en-GB" sz="3100" dirty="0" smtClean="0">
                <a:latin typeface="Annes Font" panose="020F0502000000000000" pitchFamily="34" charset="0"/>
              </a:rPr>
              <a:t>All </a:t>
            </a:r>
            <a:r>
              <a:rPr lang="en-GB" sz="3100" dirty="0" err="1" smtClean="0">
                <a:latin typeface="Annes Font" panose="020F0502000000000000" pitchFamily="34" charset="0"/>
              </a:rPr>
              <a:t>Whitemoor</a:t>
            </a:r>
            <a:r>
              <a:rPr lang="en-GB" sz="3100" dirty="0" smtClean="0">
                <a:latin typeface="Annes Font" panose="020F0502000000000000" pitchFamily="34" charset="0"/>
              </a:rPr>
              <a:t> Lakes staff undergo training on how to do their activities to meet specific needs of groups.</a:t>
            </a:r>
          </a:p>
          <a:p>
            <a:endParaRPr lang="en-GB" sz="3100" dirty="0">
              <a:latin typeface="Annes Font" panose="020F0502000000000000" pitchFamily="34" charset="0"/>
            </a:endParaRPr>
          </a:p>
        </p:txBody>
      </p:sp>
      <p:pic>
        <p:nvPicPr>
          <p:cNvPr id="1028" name="Picture 4" descr="Image result for whitemoor lak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52" y="3696790"/>
            <a:ext cx="10987042" cy="297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12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6" y="248195"/>
            <a:ext cx="6102531" cy="845434"/>
          </a:xfrm>
        </p:spPr>
        <p:txBody>
          <a:bodyPr/>
          <a:lstStyle/>
          <a:p>
            <a:pPr algn="ctr"/>
            <a:r>
              <a:rPr lang="en-GB" dirty="0" smtClean="0">
                <a:latin typeface="Annes Font" panose="020F0502000000000000" pitchFamily="34" charset="0"/>
              </a:rPr>
              <a:t>Purpose of visit</a:t>
            </a:r>
            <a:endParaRPr lang="en-GB" dirty="0">
              <a:latin typeface="Annes Font" panose="020F0502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256" y="1093628"/>
            <a:ext cx="6479178" cy="5398611"/>
          </a:xfrm>
        </p:spPr>
        <p:txBody>
          <a:bodyPr>
            <a:normAutofit fontScale="92500" lnSpcReduction="20000"/>
          </a:bodyPr>
          <a:lstStyle/>
          <a:p>
            <a:r>
              <a:rPr lang="en-GB" sz="3100" dirty="0">
                <a:latin typeface="Annes Font" panose="020F0502000000000000" pitchFamily="34" charset="0"/>
              </a:rPr>
              <a:t>As a school, we see our Year 4 residential as the perfect opportunity for the children to have new experiences with activities they wouldn't get to do in a normal school </a:t>
            </a:r>
            <a:r>
              <a:rPr lang="en-GB" sz="3100" dirty="0" smtClean="0">
                <a:latin typeface="Annes Font" panose="020F0502000000000000" pitchFamily="34" charset="0"/>
              </a:rPr>
              <a:t>day – this leads to them develop their: </a:t>
            </a:r>
            <a:r>
              <a:rPr lang="en-GB" sz="3100" dirty="0">
                <a:latin typeface="Annes Font" panose="020F0502000000000000" pitchFamily="34" charset="0"/>
              </a:rPr>
              <a:t>independent </a:t>
            </a:r>
            <a:r>
              <a:rPr lang="en-GB" sz="3100" dirty="0" smtClean="0">
                <a:latin typeface="Annes Font" panose="020F0502000000000000" pitchFamily="34" charset="0"/>
              </a:rPr>
              <a:t>skills</a:t>
            </a:r>
            <a:r>
              <a:rPr lang="en-GB" sz="3100" dirty="0">
                <a:latin typeface="Annes Font" panose="020F0502000000000000" pitchFamily="34" charset="0"/>
              </a:rPr>
              <a:t>;</a:t>
            </a:r>
            <a:r>
              <a:rPr lang="en-GB" sz="3100" dirty="0" smtClean="0">
                <a:latin typeface="Annes Font" panose="020F0502000000000000" pitchFamily="34" charset="0"/>
              </a:rPr>
              <a:t> their ability </a:t>
            </a:r>
            <a:r>
              <a:rPr lang="en-GB" sz="3100" dirty="0">
                <a:latin typeface="Annes Font" panose="020F0502000000000000" pitchFamily="34" charset="0"/>
              </a:rPr>
              <a:t>to problem </a:t>
            </a:r>
            <a:r>
              <a:rPr lang="en-GB" sz="3100" dirty="0" smtClean="0">
                <a:latin typeface="Annes Font" panose="020F0502000000000000" pitchFamily="34" charset="0"/>
              </a:rPr>
              <a:t>solve; and to </a:t>
            </a:r>
            <a:r>
              <a:rPr lang="en-GB" sz="3100" dirty="0">
                <a:latin typeface="Annes Font" panose="020F0502000000000000" pitchFamily="34" charset="0"/>
              </a:rPr>
              <a:t>increase their understanding of the importance of working as a constructive team</a:t>
            </a:r>
            <a:r>
              <a:rPr lang="en-GB" sz="3100" dirty="0" smtClean="0">
                <a:latin typeface="Annes Font" panose="020F0502000000000000" pitchFamily="34" charset="0"/>
              </a:rPr>
              <a:t>.</a:t>
            </a:r>
            <a:endParaRPr lang="en-GB" sz="3100" dirty="0">
              <a:latin typeface="Annes Font" panose="020F0502000000000000" pitchFamily="34" charset="0"/>
            </a:endParaRPr>
          </a:p>
          <a:p>
            <a:endParaRPr lang="en-GB" sz="3100" dirty="0">
              <a:latin typeface="Annes Font" panose="020F0502000000000000" pitchFamily="34" charset="0"/>
            </a:endParaRPr>
          </a:p>
          <a:p>
            <a:r>
              <a:rPr lang="en-GB" sz="3100" dirty="0" smtClean="0">
                <a:latin typeface="Annes Font" panose="020F0502000000000000" pitchFamily="34" charset="0"/>
              </a:rPr>
              <a:t>From </a:t>
            </a:r>
            <a:r>
              <a:rPr lang="en-GB" sz="3100" dirty="0">
                <a:latin typeface="Annes Font" panose="020F0502000000000000" pitchFamily="34" charset="0"/>
              </a:rPr>
              <a:t>past experiences, I have seen that these type of residential visits improve independence, problem solving skills, </a:t>
            </a:r>
            <a:r>
              <a:rPr lang="en-GB" sz="3100" dirty="0" smtClean="0">
                <a:latin typeface="Annes Font" panose="020F0502000000000000" pitchFamily="34" charset="0"/>
              </a:rPr>
              <a:t>teamwork, confidence and communication skills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199" t="36161" r="29485" b="29732"/>
          <a:stretch/>
        </p:blipFill>
        <p:spPr>
          <a:xfrm>
            <a:off x="6839610" y="65574"/>
            <a:ext cx="4490241" cy="3021489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839610" y="3239588"/>
            <a:ext cx="4956150" cy="337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nnes Font" panose="020F0502000000000000" pitchFamily="34" charset="0"/>
              </a:rPr>
              <a:t>It is also designed to prepare children for the longer </a:t>
            </a:r>
            <a:r>
              <a:rPr lang="en-GB" dirty="0" smtClean="0">
                <a:latin typeface="Annes Font" panose="020F0502000000000000" pitchFamily="34" charset="0"/>
              </a:rPr>
              <a:t>residential </a:t>
            </a:r>
            <a:r>
              <a:rPr lang="en-GB" dirty="0">
                <a:latin typeface="Annes Font" panose="020F0502000000000000" pitchFamily="34" charset="0"/>
              </a:rPr>
              <a:t>they may attend in year 6.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To make new friends 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To have lots of fun!</a:t>
            </a:r>
          </a:p>
          <a:p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740434" y="248195"/>
            <a:ext cx="0" cy="6244044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009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451" y="-131264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Annes Font" panose="020F0502000000000000" pitchFamily="34" charset="0"/>
              </a:rPr>
              <a:t>Staff Attending</a:t>
            </a:r>
            <a:endParaRPr lang="en-GB" dirty="0">
              <a:latin typeface="Annes Font" panose="020F0502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37" y="1173752"/>
            <a:ext cx="4256314" cy="4351338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Annes Font" panose="020F0502000000000000" pitchFamily="34" charset="0"/>
              </a:rPr>
              <a:t>Mr Uppal</a:t>
            </a:r>
          </a:p>
          <a:p>
            <a:r>
              <a:rPr lang="en-GB" sz="3200" dirty="0" smtClean="0">
                <a:latin typeface="Annes Font" panose="020F0502000000000000" pitchFamily="34" charset="0"/>
              </a:rPr>
              <a:t>Mrs Mutch</a:t>
            </a:r>
          </a:p>
          <a:p>
            <a:r>
              <a:rPr lang="en-GB" sz="3200" dirty="0" smtClean="0">
                <a:latin typeface="Annes Font" panose="020F0502000000000000" pitchFamily="34" charset="0"/>
              </a:rPr>
              <a:t>Mrs </a:t>
            </a:r>
            <a:r>
              <a:rPr lang="en-GB" sz="3200" dirty="0" err="1" smtClean="0">
                <a:latin typeface="Annes Font" panose="020F0502000000000000" pitchFamily="34" charset="0"/>
              </a:rPr>
              <a:t>Kilday</a:t>
            </a:r>
            <a:endParaRPr lang="en-GB" sz="3200" dirty="0" smtClean="0">
              <a:latin typeface="Annes Font" panose="020F0502000000000000" pitchFamily="34" charset="0"/>
            </a:endParaRPr>
          </a:p>
          <a:p>
            <a:r>
              <a:rPr lang="en-GB" sz="3200" dirty="0">
                <a:latin typeface="Annes Font" panose="020F0502000000000000" pitchFamily="34" charset="0"/>
              </a:rPr>
              <a:t>Miss Walker</a:t>
            </a:r>
          </a:p>
          <a:p>
            <a:r>
              <a:rPr lang="en-GB" sz="3200" dirty="0" smtClean="0">
                <a:latin typeface="Annes Font" panose="020F0502000000000000" pitchFamily="34" charset="0"/>
              </a:rPr>
              <a:t>Mrs </a:t>
            </a:r>
            <a:r>
              <a:rPr lang="en-GB" sz="3200" dirty="0">
                <a:latin typeface="Annes Font" panose="020F0502000000000000" pitchFamily="34" charset="0"/>
              </a:rPr>
              <a:t>Eccles</a:t>
            </a:r>
          </a:p>
          <a:p>
            <a:r>
              <a:rPr lang="en-GB" sz="3200" dirty="0" smtClean="0">
                <a:latin typeface="Annes Font" panose="020F0502000000000000" pitchFamily="34" charset="0"/>
              </a:rPr>
              <a:t>Miss Pritchard-Jones</a:t>
            </a:r>
          </a:p>
          <a:p>
            <a:r>
              <a:rPr lang="en-GB" sz="3200" dirty="0" smtClean="0">
                <a:latin typeface="Annes Font" panose="020F0502000000000000" pitchFamily="34" charset="0"/>
              </a:rPr>
              <a:t>Ms </a:t>
            </a:r>
            <a:r>
              <a:rPr lang="en-GB" sz="3200" dirty="0" err="1" smtClean="0">
                <a:latin typeface="Annes Font" panose="020F0502000000000000" pitchFamily="34" charset="0"/>
              </a:rPr>
              <a:t>Gonzalves</a:t>
            </a:r>
            <a:endParaRPr lang="en-GB" sz="3200" dirty="0" smtClean="0">
              <a:latin typeface="Annes Font" panose="020F0502000000000000" pitchFamily="34" charset="0"/>
            </a:endParaRPr>
          </a:p>
          <a:p>
            <a:r>
              <a:rPr lang="en-GB" sz="3200" dirty="0" smtClean="0">
                <a:latin typeface="Annes Font" panose="020F0502000000000000" pitchFamily="34" charset="0"/>
              </a:rPr>
              <a:t>Mr McEwan</a:t>
            </a:r>
            <a:endParaRPr lang="en-GB" sz="3200" dirty="0">
              <a:latin typeface="Annes Font" panose="020F0502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817" y="1184026"/>
            <a:ext cx="1554117" cy="24893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0" y="1184026"/>
            <a:ext cx="1554117" cy="2489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583" y="1173752"/>
            <a:ext cx="1554117" cy="24893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44" b="15391"/>
          <a:stretch/>
        </p:blipFill>
        <p:spPr>
          <a:xfrm>
            <a:off x="4741816" y="3872183"/>
            <a:ext cx="1554115" cy="2489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41"/>
          <a:stretch/>
        </p:blipFill>
        <p:spPr>
          <a:xfrm>
            <a:off x="8237583" y="3872183"/>
            <a:ext cx="1554117" cy="24893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6" t="14942" b="11931"/>
          <a:stretch/>
        </p:blipFill>
        <p:spPr>
          <a:xfrm rot="5400000">
            <a:off x="6022066" y="4339816"/>
            <a:ext cx="2489382" cy="15541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0" t="9621" b="18718"/>
          <a:stretch/>
        </p:blipFill>
        <p:spPr>
          <a:xfrm rot="5400000">
            <a:off x="9631225" y="4333103"/>
            <a:ext cx="2489383" cy="15675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8" t="15232" r="13715" b="20248"/>
          <a:stretch/>
        </p:blipFill>
        <p:spPr>
          <a:xfrm rot="5400000">
            <a:off x="9634785" y="1661931"/>
            <a:ext cx="2468837" cy="1554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Annes Font" panose="020F0502000000000000" pitchFamily="34" charset="0"/>
              </a:rPr>
              <a:t>Outline of day/activities</a:t>
            </a:r>
            <a:endParaRPr lang="en-GB" dirty="0">
              <a:latin typeface="Annes Font" panose="020F0502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744" y="1181872"/>
            <a:ext cx="11120055" cy="4992110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Annes Font" panose="020F0502000000000000" pitchFamily="34" charset="0"/>
              </a:rPr>
              <a:t>Each day consists of 4 day time activities and 1 night time activity:</a:t>
            </a:r>
          </a:p>
          <a:p>
            <a:pPr marL="0" indent="0">
              <a:buNone/>
            </a:pPr>
            <a:endParaRPr lang="en-GB" dirty="0" smtClean="0">
              <a:latin typeface="Annes Font" panose="020F0502000000000000" pitchFamily="34" charset="0"/>
            </a:endParaRPr>
          </a:p>
          <a:p>
            <a:pPr marL="0" indent="0">
              <a:buNone/>
            </a:pPr>
            <a:r>
              <a:rPr lang="en-GB" dirty="0" smtClean="0">
                <a:latin typeface="Annes Font" panose="020F0502000000000000" pitchFamily="34" charset="0"/>
              </a:rPr>
              <a:t>         Breakfast</a:t>
            </a:r>
          </a:p>
          <a:p>
            <a:pPr marL="0" indent="0">
              <a:buNone/>
            </a:pPr>
            <a:r>
              <a:rPr lang="en-GB" dirty="0" smtClean="0">
                <a:latin typeface="Annes Font" panose="020F0502000000000000" pitchFamily="34" charset="0"/>
              </a:rPr>
              <a:t>9:30 – 11:00 – Session 1</a:t>
            </a:r>
          </a:p>
          <a:p>
            <a:pPr marL="0" indent="0">
              <a:buNone/>
            </a:pPr>
            <a:r>
              <a:rPr lang="en-GB" dirty="0" smtClean="0">
                <a:latin typeface="Annes Font" panose="020F0502000000000000" pitchFamily="34" charset="0"/>
              </a:rPr>
              <a:t>11:30 – 13:00 – Session 2</a:t>
            </a:r>
          </a:p>
          <a:p>
            <a:pPr marL="0" indent="0">
              <a:buNone/>
            </a:pPr>
            <a:r>
              <a:rPr lang="en-GB" dirty="0" smtClean="0">
                <a:latin typeface="Annes Font" panose="020F0502000000000000" pitchFamily="34" charset="0"/>
              </a:rPr>
              <a:t>         Lunch</a:t>
            </a:r>
          </a:p>
          <a:p>
            <a:pPr marL="0" indent="0">
              <a:buNone/>
            </a:pPr>
            <a:r>
              <a:rPr lang="en-GB" dirty="0" smtClean="0">
                <a:latin typeface="Annes Font" panose="020F0502000000000000" pitchFamily="34" charset="0"/>
              </a:rPr>
              <a:t>14:00 – 15:30 – Session 3</a:t>
            </a:r>
          </a:p>
          <a:p>
            <a:pPr marL="0" indent="0">
              <a:buNone/>
            </a:pPr>
            <a:r>
              <a:rPr lang="en-GB" dirty="0" smtClean="0">
                <a:latin typeface="Annes Font" panose="020F0502000000000000" pitchFamily="34" charset="0"/>
              </a:rPr>
              <a:t>16:00 – 17:30 – Session 4</a:t>
            </a:r>
          </a:p>
          <a:p>
            <a:pPr marL="0" indent="0">
              <a:buNone/>
            </a:pPr>
            <a:r>
              <a:rPr lang="en-GB" dirty="0" smtClean="0">
                <a:latin typeface="Annes Font" panose="020F0502000000000000" pitchFamily="34" charset="0"/>
              </a:rPr>
              <a:t>          Dinner</a:t>
            </a:r>
          </a:p>
          <a:p>
            <a:pPr marL="0" indent="0">
              <a:buNone/>
            </a:pPr>
            <a:r>
              <a:rPr lang="en-GB" dirty="0" smtClean="0">
                <a:latin typeface="Annes Font" panose="020F0502000000000000" pitchFamily="34" charset="0"/>
              </a:rPr>
              <a:t>19:00 – 20:30 – Session 5</a:t>
            </a:r>
            <a:endParaRPr lang="en-GB" dirty="0">
              <a:latin typeface="Annes Font" panose="020F0502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399" t="44375" r="29586" b="34553"/>
          <a:stretch/>
        </p:blipFill>
        <p:spPr>
          <a:xfrm>
            <a:off x="4913810" y="2136510"/>
            <a:ext cx="6439989" cy="383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3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6658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Annes Font" panose="020F0502000000000000" pitchFamily="34" charset="0"/>
              </a:rPr>
              <a:t>List of activities that children will be doing …</a:t>
            </a:r>
            <a:br>
              <a:rPr lang="en-GB" dirty="0" smtClean="0">
                <a:solidFill>
                  <a:srgbClr val="FF0000"/>
                </a:solidFill>
                <a:latin typeface="Annes Font" panose="020F0502000000000000" pitchFamily="34" charset="0"/>
              </a:rPr>
            </a:br>
            <a:endParaRPr lang="en-GB" dirty="0">
              <a:solidFill>
                <a:srgbClr val="FF0000"/>
              </a:solidFill>
              <a:latin typeface="Annes Font" panose="020F0502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953587"/>
            <a:ext cx="2884714" cy="5564779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Annes Font" panose="020F0502000000000000" pitchFamily="34" charset="0"/>
              </a:rPr>
              <a:t>Abseiling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Archery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Climbing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Circus Skills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Eggs can fly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High ropes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Problem Solving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Team </a:t>
            </a:r>
            <a:r>
              <a:rPr lang="en-GB" dirty="0" smtClean="0">
                <a:latin typeface="Annes Font" panose="020F0502000000000000" pitchFamily="34" charset="0"/>
              </a:rPr>
              <a:t>Games</a:t>
            </a:r>
          </a:p>
          <a:p>
            <a:pPr marL="0" indent="0">
              <a:buNone/>
            </a:pPr>
            <a:endParaRPr lang="en-GB" dirty="0" smtClean="0">
              <a:latin typeface="Annes Font" panose="020F0502000000000000" pitchFamily="34" charset="0"/>
            </a:endParaRPr>
          </a:p>
          <a:p>
            <a:r>
              <a:rPr lang="en-GB" dirty="0" smtClean="0">
                <a:latin typeface="Annes Font" panose="020F0502000000000000" pitchFamily="34" charset="0"/>
              </a:rPr>
              <a:t>Extreme Sports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Disco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758" t="41696" r="59404" b="12054"/>
          <a:stretch/>
        </p:blipFill>
        <p:spPr>
          <a:xfrm>
            <a:off x="3093175" y="783455"/>
            <a:ext cx="4532813" cy="3383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759" t="49732" r="59404" b="23840"/>
          <a:stretch/>
        </p:blipFill>
        <p:spPr>
          <a:xfrm>
            <a:off x="3093176" y="4585064"/>
            <a:ext cx="4532812" cy="1933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1801" t="21161" r="29887" b="8840"/>
          <a:stretch/>
        </p:blipFill>
        <p:spPr>
          <a:xfrm>
            <a:off x="7944389" y="953588"/>
            <a:ext cx="3866610" cy="542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nnes Font" panose="020F0502000000000000" pitchFamily="34" charset="0"/>
              </a:rPr>
              <a:t>Meals</a:t>
            </a:r>
            <a:endParaRPr lang="en-GB" dirty="0">
              <a:latin typeface="Annes Font" panose="020F0502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1487"/>
            <a:ext cx="4883331" cy="4797243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Annes Font" panose="020F0502000000000000" pitchFamily="34" charset="0"/>
              </a:rPr>
              <a:t>Three hot meals a day.</a:t>
            </a:r>
          </a:p>
          <a:p>
            <a:endParaRPr lang="en-GB" dirty="0" smtClean="0">
              <a:latin typeface="Annes Font" panose="020F0502000000000000" pitchFamily="34" charset="0"/>
            </a:endParaRPr>
          </a:p>
          <a:p>
            <a:r>
              <a:rPr lang="en-GB" dirty="0" smtClean="0">
                <a:latin typeface="Annes Font" panose="020F0502000000000000" pitchFamily="34" charset="0"/>
              </a:rPr>
              <a:t>Vegetarian options available and all other dietary requirements are provided for.</a:t>
            </a:r>
          </a:p>
          <a:p>
            <a:endParaRPr lang="en-GB" dirty="0" smtClean="0">
              <a:latin typeface="Annes Font" panose="020F0502000000000000" pitchFamily="34" charset="0"/>
            </a:endParaRPr>
          </a:p>
          <a:p>
            <a:r>
              <a:rPr lang="en-GB" dirty="0" smtClean="0">
                <a:latin typeface="Annes Font" panose="020F0502000000000000" pitchFamily="34" charset="0"/>
              </a:rPr>
              <a:t>Drinks available at all times.</a:t>
            </a:r>
          </a:p>
          <a:p>
            <a:endParaRPr lang="en-GB" dirty="0">
              <a:latin typeface="Annes Font" panose="020F0502000000000000" pitchFamily="34" charset="0"/>
            </a:endParaRPr>
          </a:p>
          <a:p>
            <a:r>
              <a:rPr lang="en-GB" dirty="0" smtClean="0">
                <a:latin typeface="Annes Font" panose="020F0502000000000000" pitchFamily="34" charset="0"/>
              </a:rPr>
              <a:t>Tuck – to be sent in, in a clearly labelled bag.</a:t>
            </a:r>
          </a:p>
          <a:p>
            <a:endParaRPr lang="en-GB" dirty="0"/>
          </a:p>
        </p:txBody>
      </p:sp>
      <p:pic>
        <p:nvPicPr>
          <p:cNvPr id="2050" name="Picture 2" descr="Image result for whitemoor lakes food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531" y="1857714"/>
            <a:ext cx="6003529" cy="415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96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838" t="23661" r="43541" b="5268"/>
          <a:stretch/>
        </p:blipFill>
        <p:spPr>
          <a:xfrm rot="5400000">
            <a:off x="2666998" y="-2667002"/>
            <a:ext cx="6857999" cy="12192003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1423851" y="5630091"/>
            <a:ext cx="418012" cy="3657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5-Point Star 5"/>
          <p:cNvSpPr/>
          <p:nvPr/>
        </p:nvSpPr>
        <p:spPr>
          <a:xfrm>
            <a:off x="3614058" y="1799499"/>
            <a:ext cx="418012" cy="365760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0535" y="386943"/>
            <a:ext cx="4863575" cy="757646"/>
          </a:xfrm>
        </p:spPr>
        <p:txBody>
          <a:bodyPr/>
          <a:lstStyle/>
          <a:p>
            <a:pPr algn="ctr"/>
            <a:r>
              <a:rPr lang="en-GB" dirty="0" smtClean="0">
                <a:latin typeface="Annes Font" panose="020F0502000000000000" pitchFamily="34" charset="0"/>
              </a:rPr>
              <a:t>Accommodation</a:t>
            </a:r>
            <a:endParaRPr lang="en-GB" dirty="0">
              <a:latin typeface="Annes Font" panose="020F0502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63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8120"/>
            <a:ext cx="6559731" cy="1325563"/>
          </a:xfrm>
        </p:spPr>
        <p:txBody>
          <a:bodyPr/>
          <a:lstStyle/>
          <a:p>
            <a:pPr algn="ctr"/>
            <a:r>
              <a:rPr lang="en-GB" dirty="0" smtClean="0">
                <a:latin typeface="Annes Font" panose="020F0502000000000000" pitchFamily="34" charset="0"/>
              </a:rPr>
              <a:t>Sleeping Arrangements</a:t>
            </a:r>
            <a:endParaRPr lang="en-GB" dirty="0">
              <a:latin typeface="Annes Font" panose="020F0502000000000000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33" y="1637742"/>
            <a:ext cx="10970623" cy="4854498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Annes Font" panose="020F0502000000000000" pitchFamily="34" charset="0"/>
              </a:rPr>
              <a:t>Separate boys and girls dorms </a:t>
            </a:r>
            <a:br>
              <a:rPr lang="en-GB" dirty="0" smtClean="0">
                <a:latin typeface="Annes Font" panose="020F0502000000000000" pitchFamily="34" charset="0"/>
              </a:rPr>
            </a:br>
            <a:r>
              <a:rPr lang="en-GB" dirty="0" smtClean="0">
                <a:latin typeface="Annes Font" panose="020F0502000000000000" pitchFamily="34" charset="0"/>
              </a:rPr>
              <a:t>(minimum of 4; maximum of 5 children </a:t>
            </a:r>
            <a:br>
              <a:rPr lang="en-GB" dirty="0" smtClean="0">
                <a:latin typeface="Annes Font" panose="020F0502000000000000" pitchFamily="34" charset="0"/>
              </a:rPr>
            </a:br>
            <a:r>
              <a:rPr lang="en-GB" dirty="0" smtClean="0">
                <a:latin typeface="Annes Font" panose="020F0502000000000000" pitchFamily="34" charset="0"/>
              </a:rPr>
              <a:t>per dorm</a:t>
            </a:r>
            <a:r>
              <a:rPr lang="en-GB" dirty="0">
                <a:latin typeface="Annes Font" panose="020F0502000000000000" pitchFamily="34" charset="0"/>
              </a:rPr>
              <a:t>). </a:t>
            </a:r>
            <a:r>
              <a:rPr lang="en-GB" dirty="0" smtClean="0">
                <a:latin typeface="Annes Font" panose="020F0502000000000000" pitchFamily="34" charset="0"/>
              </a:rPr>
              <a:t/>
            </a:r>
            <a:br>
              <a:rPr lang="en-GB" dirty="0" smtClean="0">
                <a:latin typeface="Annes Font" panose="020F0502000000000000" pitchFamily="34" charset="0"/>
              </a:rPr>
            </a:br>
            <a:r>
              <a:rPr lang="en-GB" dirty="0" smtClean="0">
                <a:latin typeface="Annes Font" panose="020F0502000000000000" pitchFamily="34" charset="0"/>
              </a:rPr>
              <a:t>(</a:t>
            </a:r>
            <a:r>
              <a:rPr lang="en-GB" dirty="0">
                <a:latin typeface="Annes Font" panose="020F0502000000000000" pitchFamily="34" charset="0"/>
              </a:rPr>
              <a:t>No boys allowed in girls’ </a:t>
            </a:r>
            <a:r>
              <a:rPr lang="en-GB" dirty="0" smtClean="0">
                <a:latin typeface="Annes Font" panose="020F0502000000000000" pitchFamily="34" charset="0"/>
              </a:rPr>
              <a:t>dorms </a:t>
            </a:r>
            <a:r>
              <a:rPr lang="en-GB" dirty="0" smtClean="0">
                <a:latin typeface="Annes Font" panose="020F0502000000000000" pitchFamily="34" charset="0"/>
              </a:rPr>
              <a:t>and </a:t>
            </a:r>
            <a:r>
              <a:rPr lang="en-GB" dirty="0" smtClean="0">
                <a:latin typeface="Annes Font" panose="020F0502000000000000" pitchFamily="34" charset="0"/>
              </a:rPr>
              <a:t>vice </a:t>
            </a:r>
            <a:r>
              <a:rPr lang="en-GB" dirty="0" smtClean="0">
                <a:latin typeface="Annes Font" panose="020F0502000000000000" pitchFamily="34" charset="0"/>
              </a:rPr>
              <a:t/>
            </a:r>
            <a:br>
              <a:rPr lang="en-GB" dirty="0" smtClean="0">
                <a:latin typeface="Annes Font" panose="020F0502000000000000" pitchFamily="34" charset="0"/>
              </a:rPr>
            </a:br>
            <a:r>
              <a:rPr lang="en-GB" dirty="0" smtClean="0">
                <a:latin typeface="Annes Font" panose="020F0502000000000000" pitchFamily="34" charset="0"/>
              </a:rPr>
              <a:t>versa</a:t>
            </a:r>
            <a:r>
              <a:rPr lang="en-GB" dirty="0" smtClean="0">
                <a:latin typeface="Annes Font" panose="020F0502000000000000" pitchFamily="34" charset="0"/>
              </a:rPr>
              <a:t>)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Dorms have ensuite facilities. 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Each lodge comes </a:t>
            </a:r>
            <a:r>
              <a:rPr lang="en-GB" dirty="0">
                <a:latin typeface="Annes Font" panose="020F0502000000000000" pitchFamily="34" charset="0"/>
              </a:rPr>
              <a:t>with </a:t>
            </a:r>
            <a:r>
              <a:rPr lang="en-GB" dirty="0" smtClean="0">
                <a:latin typeface="Annes Font" panose="020F0502000000000000" pitchFamily="34" charset="0"/>
              </a:rPr>
              <a:t>its </a:t>
            </a:r>
            <a:r>
              <a:rPr lang="en-GB" dirty="0">
                <a:latin typeface="Annes Font" panose="020F0502000000000000" pitchFamily="34" charset="0"/>
              </a:rPr>
              <a:t>own lounge fully equipped with a kitchenette, TV, DVD and projector </a:t>
            </a:r>
            <a:r>
              <a:rPr lang="en-GB" dirty="0" smtClean="0">
                <a:latin typeface="Annes Font" panose="020F0502000000000000" pitchFamily="34" charset="0"/>
              </a:rPr>
              <a:t>screen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Teacher rooms located in close proximity to children’s rooms (children made aware of their location in case they are needed in the night).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Night time / first aider supervisor provided by the centre available 24 hours a day.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Dorms and activity groups organised by school staff.</a:t>
            </a:r>
          </a:p>
          <a:p>
            <a:r>
              <a:rPr lang="en-GB" dirty="0" smtClean="0">
                <a:latin typeface="Annes Font" panose="020F0502000000000000" pitchFamily="34" charset="0"/>
              </a:rPr>
              <a:t>All bed linen will be provided by </a:t>
            </a:r>
            <a:r>
              <a:rPr lang="en-GB" dirty="0" err="1" smtClean="0">
                <a:latin typeface="Annes Font" panose="020F0502000000000000" pitchFamily="34" charset="0"/>
              </a:rPr>
              <a:t>Whitemoor</a:t>
            </a:r>
            <a:r>
              <a:rPr lang="en-GB" dirty="0" smtClean="0">
                <a:latin typeface="Annes Font" panose="020F0502000000000000" pitchFamily="34" charset="0"/>
              </a:rPr>
              <a:t> Lakes.</a:t>
            </a:r>
          </a:p>
        </p:txBody>
      </p:sp>
      <p:pic>
        <p:nvPicPr>
          <p:cNvPr id="3074" name="Picture 2" descr="Image result for whitemoor lakes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323" y="613804"/>
            <a:ext cx="4795247" cy="246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1119" t="27768" r="36814" b="34554"/>
          <a:stretch/>
        </p:blipFill>
        <p:spPr>
          <a:xfrm>
            <a:off x="6853912" y="463656"/>
            <a:ext cx="4902658" cy="27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66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690</Words>
  <Application>Microsoft Office PowerPoint</Application>
  <PresentationFormat>Widescreen</PresentationFormat>
  <Paragraphs>93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Annes Font</vt:lpstr>
      <vt:lpstr>Arial</vt:lpstr>
      <vt:lpstr>Calibri</vt:lpstr>
      <vt:lpstr>Calibri Light</vt:lpstr>
      <vt:lpstr>Office Theme</vt:lpstr>
      <vt:lpstr>Year 4 Residential – Whitemoor Lakes Wednesday 12th – Friday 14th February, 2020</vt:lpstr>
      <vt:lpstr>Whitemoor Lakes</vt:lpstr>
      <vt:lpstr>Purpose of visit</vt:lpstr>
      <vt:lpstr>Staff Attending</vt:lpstr>
      <vt:lpstr>Outline of day/activities</vt:lpstr>
      <vt:lpstr>List of activities that children will be doing … </vt:lpstr>
      <vt:lpstr>Meals</vt:lpstr>
      <vt:lpstr>Accommodation</vt:lpstr>
      <vt:lpstr>Sleeping Arrangements</vt:lpstr>
      <vt:lpstr>PowerPoint Presentation</vt:lpstr>
      <vt:lpstr>PowerPoint Presentation</vt:lpstr>
      <vt:lpstr>Money</vt:lpstr>
      <vt:lpstr>Contact with home</vt:lpstr>
      <vt:lpstr>Departing – Wednesday morning</vt:lpstr>
      <vt:lpstr>Last day and travelling back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6 Residential - Boreatton Park  Monday 30th September – Friday 4th October, 2019</dc:title>
  <dc:creator>Office 2016</dc:creator>
  <cp:lastModifiedBy>Office 2016</cp:lastModifiedBy>
  <cp:revision>29</cp:revision>
  <dcterms:created xsi:type="dcterms:W3CDTF">2019-09-06T13:19:56Z</dcterms:created>
  <dcterms:modified xsi:type="dcterms:W3CDTF">2020-01-22T09:54:10Z</dcterms:modified>
</cp:coreProperties>
</file>